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87" r:id="rId2"/>
    <p:sldId id="262" r:id="rId3"/>
    <p:sldId id="282" r:id="rId4"/>
    <p:sldId id="319" r:id="rId5"/>
    <p:sldId id="293" r:id="rId6"/>
    <p:sldId id="302" r:id="rId7"/>
    <p:sldId id="324" r:id="rId8"/>
    <p:sldId id="303" r:id="rId9"/>
    <p:sldId id="321" r:id="rId10"/>
    <p:sldId id="322" r:id="rId11"/>
    <p:sldId id="323" r:id="rId12"/>
    <p:sldId id="283" r:id="rId13"/>
    <p:sldId id="284" r:id="rId14"/>
    <p:sldId id="304" r:id="rId15"/>
    <p:sldId id="320" r:id="rId16"/>
    <p:sldId id="280" r:id="rId17"/>
    <p:sldId id="298" r:id="rId18"/>
    <p:sldId id="279" r:id="rId19"/>
    <p:sldId id="288" r:id="rId20"/>
    <p:sldId id="317" r:id="rId21"/>
    <p:sldId id="306" r:id="rId22"/>
    <p:sldId id="307" r:id="rId23"/>
    <p:sldId id="308" r:id="rId24"/>
    <p:sldId id="309" r:id="rId25"/>
    <p:sldId id="310" r:id="rId26"/>
    <p:sldId id="311" r:id="rId27"/>
    <p:sldId id="312" r:id="rId28"/>
    <p:sldId id="313" r:id="rId29"/>
    <p:sldId id="314" r:id="rId30"/>
    <p:sldId id="315" r:id="rId31"/>
    <p:sldId id="31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69194"/>
    <a:srgbClr val="000092"/>
    <a:srgbClr val="006663"/>
    <a:srgbClr val="FFFFFF"/>
    <a:srgbClr val="0000C4"/>
    <a:srgbClr val="000066"/>
    <a:srgbClr val="0000CC"/>
    <a:srgbClr val="DF242F"/>
    <a:srgbClr val="F4B6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6" autoAdjust="0"/>
    <p:restoredTop sz="94660"/>
  </p:normalViewPr>
  <p:slideViewPr>
    <p:cSldViewPr snapToGrid="0">
      <p:cViewPr varScale="1">
        <p:scale>
          <a:sx n="66" d="100"/>
          <a:sy n="66" d="100"/>
        </p:scale>
        <p:origin x="-404" y="-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1CAB58-FF46-4574-9B31-2CDCA395D4D9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554498-1244-4AA8-A6EF-451411966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024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d-ID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80890" indent="-14649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85986" indent="-11719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820377" indent="-11719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054774" indent="-11719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289167" indent="-1171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523560" indent="-1171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757955" indent="-1171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992348" indent="-11719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B99E047-9D46-4F90-AA7F-3CD889A176E4}" type="slidenum">
              <a:rPr lang="en-US"/>
              <a:pPr eaLnBrk="1" hangingPunct="1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693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D57F-4572-4074-8542-1C7C1B576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709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D57F-4572-4074-8542-1C7C1B576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835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D57F-4572-4074-8542-1C7C1B576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87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Right Triangle 8"/>
          <p:cNvSpPr/>
          <p:nvPr userDrawn="1"/>
        </p:nvSpPr>
        <p:spPr>
          <a:xfrm flipH="1">
            <a:off x="10219110" y="6090713"/>
            <a:ext cx="1972888" cy="783338"/>
          </a:xfrm>
          <a:prstGeom prst="rt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64646" y="6381097"/>
            <a:ext cx="2743200" cy="365125"/>
          </a:xfrm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Haettenschweiler" panose="020B0706040902060204" pitchFamily="34" charset="0"/>
              </a:defRPr>
            </a:lvl1pPr>
          </a:lstStyle>
          <a:p>
            <a:fld id="{8009D91C-C0A5-4796-977B-A81C4C6B4019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9066663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16051"/>
            <a:ext cx="12191999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61950" y="1084263"/>
            <a:ext cx="11468100" cy="5403850"/>
          </a:xfrm>
          <a:prstGeom prst="rect">
            <a:avLst/>
          </a:prstGeom>
          <a:gradFill flip="none" rotWithShape="1">
            <a:gsLst>
              <a:gs pos="0">
                <a:srgbClr val="002060">
                  <a:alpha val="3000"/>
                </a:srgbClr>
              </a:gs>
              <a:gs pos="90000">
                <a:srgbClr val="00206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9" name="Right Triangle 8"/>
          <p:cNvSpPr/>
          <p:nvPr userDrawn="1"/>
        </p:nvSpPr>
        <p:spPr>
          <a:xfrm flipH="1">
            <a:off x="10219110" y="6090713"/>
            <a:ext cx="1972888" cy="783338"/>
          </a:xfrm>
          <a:prstGeom prst="rt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64646" y="6381097"/>
            <a:ext cx="2743200" cy="365125"/>
          </a:xfrm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Haettenschweiler" panose="020B0706040902060204" pitchFamily="34" charset="0"/>
              </a:defRPr>
            </a:lvl1pPr>
          </a:lstStyle>
          <a:p>
            <a:fld id="{8009D91C-C0A5-4796-977B-A81C4C6B4019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682843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16051"/>
            <a:ext cx="12191999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61950" y="1084263"/>
            <a:ext cx="11468100" cy="5403850"/>
          </a:xfrm>
          <a:prstGeom prst="rect">
            <a:avLst/>
          </a:prstGeom>
          <a:gradFill flip="none" rotWithShape="1">
            <a:gsLst>
              <a:gs pos="0">
                <a:srgbClr val="002060">
                  <a:alpha val="3000"/>
                </a:srgbClr>
              </a:gs>
              <a:gs pos="90000">
                <a:srgbClr val="00206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9" name="Right Triangle 8"/>
          <p:cNvSpPr/>
          <p:nvPr userDrawn="1"/>
        </p:nvSpPr>
        <p:spPr>
          <a:xfrm flipH="1">
            <a:off x="10219110" y="6090713"/>
            <a:ext cx="1972888" cy="783338"/>
          </a:xfrm>
          <a:prstGeom prst="rt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64646" y="6381097"/>
            <a:ext cx="2743200" cy="365125"/>
          </a:xfrm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Haettenschweiler" panose="020B0706040902060204" pitchFamily="34" charset="0"/>
              </a:defRPr>
            </a:lvl1pPr>
          </a:lstStyle>
          <a:p>
            <a:fld id="{8009D91C-C0A5-4796-977B-A81C4C6B4019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2047446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C6CE-109A-4E21-9517-0D701E35B335}" type="datetime1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15F34-DEEC-4E7C-A435-555C1B5858E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336704"/>
            <a:ext cx="12192000" cy="54868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spcCol="0"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 userDrawn="1"/>
        </p:nvSpPr>
        <p:spPr>
          <a:xfrm>
            <a:off x="11088555" y="6336704"/>
            <a:ext cx="864096" cy="52129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spcCol="0" rtlCol="0" anchor="ctr"/>
          <a:lstStyle/>
          <a:p>
            <a:pPr algn="ctr"/>
            <a:endParaRPr lang="en-US"/>
          </a:p>
        </p:txBody>
      </p:sp>
      <p:sp>
        <p:nvSpPr>
          <p:cNvPr id="9" name="Snip Single Corner Rectangle 8"/>
          <p:cNvSpPr/>
          <p:nvPr userDrawn="1"/>
        </p:nvSpPr>
        <p:spPr>
          <a:xfrm>
            <a:off x="0" y="2"/>
            <a:ext cx="7152117" cy="740701"/>
          </a:xfrm>
          <a:prstGeom prst="snip1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spcCol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903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D57F-4572-4074-8542-1C7C1B576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073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 userDrawn="1"/>
        </p:nvSpPr>
        <p:spPr>
          <a:xfrm flipH="1">
            <a:off x="10515600" y="5994400"/>
            <a:ext cx="1685610" cy="863600"/>
          </a:xfrm>
          <a:prstGeom prst="rt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12360" y="6291262"/>
            <a:ext cx="2743200" cy="365125"/>
          </a:xfrm>
        </p:spPr>
        <p:txBody>
          <a:bodyPr/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fld id="{BBE0D57F-4572-4074-8542-1C7C1B5763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640500" y="381000"/>
            <a:ext cx="6430350" cy="610370"/>
          </a:xfrm>
        </p:spPr>
        <p:txBody>
          <a:bodyPr wrap="none" numCol="1">
            <a:prstTxWarp prst="textPlain">
              <a:avLst/>
            </a:prstTxWarp>
            <a:spAutoFit/>
          </a:bodyPr>
          <a:lstStyle>
            <a:lvl1pPr>
              <a:defRPr lang="en-US" sz="8800" dirty="0">
                <a:ln>
                  <a:noFill/>
                </a:ln>
                <a:solidFill>
                  <a:sysClr val="windowText" lastClr="000000"/>
                </a:solidFill>
                <a:latin typeface="Haettenschweiler" panose="020B0706040902060204" pitchFamily="34" charset="0"/>
                <a:ea typeface="+mn-ea"/>
                <a:cs typeface="+mn-cs"/>
              </a:defRPr>
            </a:lvl1pPr>
          </a:lstStyle>
          <a:p>
            <a:pPr marL="0"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A9698F15-F04D-4CEB-B019-43ECF193F44E}"/>
              </a:ext>
            </a:extLst>
          </p:cNvPr>
          <p:cNvSpPr/>
          <p:nvPr userDrawn="1"/>
        </p:nvSpPr>
        <p:spPr>
          <a:xfrm rot="16200000" flipV="1">
            <a:off x="6603958" y="-4200526"/>
            <a:ext cx="184234" cy="10991850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1145CA49-F8ED-4ED8-B497-D970C991163B}"/>
              </a:ext>
            </a:extLst>
          </p:cNvPr>
          <p:cNvGrpSpPr/>
          <p:nvPr userDrawn="1"/>
        </p:nvGrpSpPr>
        <p:grpSpPr>
          <a:xfrm>
            <a:off x="25680" y="38100"/>
            <a:ext cx="1469745" cy="1441535"/>
            <a:chOff x="165814" y="488422"/>
            <a:chExt cx="3160835" cy="3100167"/>
          </a:xfrm>
        </p:grpSpPr>
        <p:sp>
          <p:nvSpPr>
            <p:cNvPr id="14" name="Donut 20">
              <a:extLst>
                <a:ext uri="{FF2B5EF4-FFF2-40B4-BE49-F238E27FC236}">
                  <a16:creationId xmlns="" xmlns:a16="http://schemas.microsoft.com/office/drawing/2014/main" id="{6F4FD574-F9D0-408E-9147-5332D9B12C5E}"/>
                </a:ext>
              </a:extLst>
            </p:cNvPr>
            <p:cNvSpPr/>
            <p:nvPr/>
          </p:nvSpPr>
          <p:spPr>
            <a:xfrm>
              <a:off x="165814" y="488422"/>
              <a:ext cx="3160835" cy="3100167"/>
            </a:xfrm>
            <a:prstGeom prst="donut">
              <a:avLst>
                <a:gd name="adj" fmla="val 12722"/>
              </a:avLst>
            </a:prstGeom>
            <a:solidFill>
              <a:srgbClr val="DF242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5" name="Picture 2" descr="http://cdn.img.print.kompas.com/getattachment/0c8d0a42-6dc6-4b39-aae3-a2f4f7f0addc/164908">
              <a:extLst>
                <a:ext uri="{FF2B5EF4-FFF2-40B4-BE49-F238E27FC236}">
                  <a16:creationId xmlns="" xmlns:a16="http://schemas.microsoft.com/office/drawing/2014/main" id="{7C3128F9-CD1A-488B-8E2C-27BBA46973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93" r="-19"/>
            <a:stretch/>
          </p:blipFill>
          <p:spPr bwMode="auto">
            <a:xfrm>
              <a:off x="705690" y="993783"/>
              <a:ext cx="2107266" cy="2105916"/>
            </a:xfrm>
            <a:prstGeom prst="ellipse">
              <a:avLst/>
            </a:prstGeom>
            <a:noFill/>
            <a:ln w="76200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29DD4A13-AD54-493D-8CA7-0DEB7477C30C}"/>
              </a:ext>
            </a:extLst>
          </p:cNvPr>
          <p:cNvSpPr/>
          <p:nvPr userDrawn="1"/>
        </p:nvSpPr>
        <p:spPr>
          <a:xfrm rot="16200000" flipV="1">
            <a:off x="288569" y="-263378"/>
            <a:ext cx="184234" cy="783430"/>
          </a:xfrm>
          <a:prstGeom prst="rect">
            <a:avLst/>
          </a:prstGeom>
          <a:solidFill>
            <a:srgbClr val="DF242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574D189-D1DF-4C70-837B-C1EA3B1DE778}"/>
              </a:ext>
            </a:extLst>
          </p:cNvPr>
          <p:cNvSpPr/>
          <p:nvPr userDrawn="1"/>
        </p:nvSpPr>
        <p:spPr>
          <a:xfrm rot="16200000" flipV="1">
            <a:off x="6384159" y="-4325946"/>
            <a:ext cx="184234" cy="11431448"/>
          </a:xfrm>
          <a:prstGeom prst="rect">
            <a:avLst/>
          </a:prstGeom>
          <a:solidFill>
            <a:srgbClr val="DF242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841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c.blogdetik.com/114/1145506/files/1970/01/ab2d0a4db4e9ac8a85c479059753440e_pabrik-mesin-zaga1-1024x57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ight Triangle 14"/>
          <p:cNvSpPr/>
          <p:nvPr userDrawn="1"/>
        </p:nvSpPr>
        <p:spPr>
          <a:xfrm flipH="1">
            <a:off x="10219110" y="6090713"/>
            <a:ext cx="1972888" cy="783338"/>
          </a:xfrm>
          <a:prstGeom prst="rt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15450" y="6375400"/>
            <a:ext cx="2743200" cy="365125"/>
          </a:xfrm>
        </p:spPr>
        <p:txBody>
          <a:bodyPr/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fld id="{BBE0D57F-4572-4074-8542-1C7C1B5763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033894" y="3295650"/>
            <a:ext cx="10086109" cy="2305050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04948" y="3785393"/>
            <a:ext cx="7344000" cy="1325563"/>
          </a:xfrm>
        </p:spPr>
        <p:txBody>
          <a:bodyPr wrap="none" numCol="1">
            <a:prstTxWarp prst="textPlain">
              <a:avLst/>
            </a:prstTxWarp>
            <a:spAutoFit/>
          </a:bodyPr>
          <a:lstStyle>
            <a:lvl1pPr>
              <a:defRPr lang="en-US" sz="8800" dirty="0">
                <a:ln>
                  <a:noFill/>
                </a:ln>
                <a:solidFill>
                  <a:schemeClr val="bg1"/>
                </a:solidFill>
                <a:latin typeface="Franklin Gothic Heavy" panose="020B0903020102020204" pitchFamily="34" charset="0"/>
                <a:ea typeface="+mn-ea"/>
                <a:cs typeface="+mn-cs"/>
              </a:defRPr>
            </a:lvl1pPr>
          </a:lstStyle>
          <a:p>
            <a:pPr marL="0" lvl="0" algn="ctr">
              <a:lnSpc>
                <a:spcPct val="80000"/>
              </a:lnSpc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072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D57F-4572-4074-8542-1C7C1B576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81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D57F-4572-4074-8542-1C7C1B576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590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D57F-4572-4074-8542-1C7C1B576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363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D57F-4572-4074-8542-1C7C1B576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224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D57F-4572-4074-8542-1C7C1B576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848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accent1"/>
          </a:fgClr>
          <a:bgClr>
            <a:schemeClr val="accent4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0D57F-4572-4074-8542-1C7C1B576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515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image" Target="../media/image28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microsoft.com/office/2007/relationships/hdphoto" Target="../media/hdphoto5.wdp"/><Relationship Id="rId11" Type="http://schemas.openxmlformats.org/officeDocument/2006/relationships/package" Target="../embeddings/Microsoft_Excel_Worksheet4.xlsx"/><Relationship Id="rId5" Type="http://schemas.openxmlformats.org/officeDocument/2006/relationships/image" Target="../media/image30.png"/><Relationship Id="rId10" Type="http://schemas.openxmlformats.org/officeDocument/2006/relationships/oleObject" Target="../embeddings/oleObject4.bin"/><Relationship Id="rId4" Type="http://schemas.microsoft.com/office/2007/relationships/hdphoto" Target="../media/hdphoto4.wdp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3.emf"/><Relationship Id="rId4" Type="http://schemas.openxmlformats.org/officeDocument/2006/relationships/package" Target="../embeddings/Microsoft_Excel_Worksheet5.xlsx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9.emf"/><Relationship Id="rId4" Type="http://schemas.openxmlformats.org/officeDocument/2006/relationships/package" Target="../embeddings/Microsoft_Excel_Worksheet6.xlsx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oleObject" Target="../embeddings/oleObject1.bin"/><Relationship Id="rId7" Type="http://schemas.openxmlformats.org/officeDocument/2006/relationships/package" Target="../embeddings/Microsoft_Excel_Worksheet2.xlsx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4.emf"/><Relationship Id="rId5" Type="http://schemas.openxmlformats.org/officeDocument/2006/relationships/image" Target="../media/image22.emf"/><Relationship Id="rId10" Type="http://schemas.openxmlformats.org/officeDocument/2006/relationships/package" Target="../embeddings/Microsoft_Excel_Worksheet3.xlsx"/><Relationship Id="rId4" Type="http://schemas.openxmlformats.org/officeDocument/2006/relationships/package" Target="../embeddings/Microsoft_Excel_Worksheet1.xlsx"/><Relationship Id="rId9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FCA698C-7761-47BC-BB9E-0D6C99552C81}"/>
              </a:ext>
            </a:extLst>
          </p:cNvPr>
          <p:cNvSpPr/>
          <p:nvPr/>
        </p:nvSpPr>
        <p:spPr>
          <a:xfrm>
            <a:off x="0" y="0"/>
            <a:ext cx="12217974" cy="6858000"/>
          </a:xfrm>
          <a:prstGeom prst="rect">
            <a:avLst/>
          </a:prstGeom>
          <a:gradFill flip="none" rotWithShape="1">
            <a:gsLst>
              <a:gs pos="7700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DC347007-C32A-4D27-B6C8-6366FA9558DF}"/>
              </a:ext>
            </a:extLst>
          </p:cNvPr>
          <p:cNvSpPr/>
          <p:nvPr/>
        </p:nvSpPr>
        <p:spPr>
          <a:xfrm rot="16200000">
            <a:off x="-291769" y="5069816"/>
            <a:ext cx="3067506" cy="50886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34258" y="3563121"/>
            <a:ext cx="461665" cy="303506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ID" b="1" i="1" dirty="0"/>
              <a:t>SURABAYA, </a:t>
            </a:r>
            <a:r>
              <a:rPr lang="id-ID" b="1" i="1" dirty="0" smtClean="0"/>
              <a:t>26 FEBRUARI  </a:t>
            </a:r>
            <a:r>
              <a:rPr lang="en-ID" b="1" i="1" dirty="0" smtClean="0"/>
              <a:t>201</a:t>
            </a:r>
            <a:r>
              <a:rPr lang="id-ID" b="1" i="1" dirty="0" smtClean="0"/>
              <a:t>9</a:t>
            </a:r>
            <a:endParaRPr lang="en-US" b="1" i="1" dirty="0"/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AA6A0651-9071-461B-80E5-5FA01CD641B4}"/>
              </a:ext>
            </a:extLst>
          </p:cNvPr>
          <p:cNvGrpSpPr/>
          <p:nvPr/>
        </p:nvGrpSpPr>
        <p:grpSpPr>
          <a:xfrm>
            <a:off x="803958" y="1544801"/>
            <a:ext cx="11414017" cy="5313199"/>
            <a:chOff x="372070" y="1567356"/>
            <a:chExt cx="11414017" cy="5313199"/>
          </a:xfrm>
        </p:grpSpPr>
        <p:sp>
          <p:nvSpPr>
            <p:cNvPr id="19" name="Rectangle 18"/>
            <p:cNvSpPr/>
            <p:nvPr/>
          </p:nvSpPr>
          <p:spPr>
            <a:xfrm rot="16200000">
              <a:off x="-1275920" y="4723700"/>
              <a:ext cx="3804846" cy="508863"/>
            </a:xfrm>
            <a:prstGeom prst="rect">
              <a:avLst/>
            </a:prstGeom>
            <a:solidFill>
              <a:srgbClr val="DF242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Donut 20"/>
            <p:cNvSpPr/>
            <p:nvPr/>
          </p:nvSpPr>
          <p:spPr>
            <a:xfrm>
              <a:off x="372070" y="1567358"/>
              <a:ext cx="3160835" cy="3100167"/>
            </a:xfrm>
            <a:prstGeom prst="donut">
              <a:avLst>
                <a:gd name="adj" fmla="val 15871"/>
              </a:avLst>
            </a:prstGeom>
            <a:solidFill>
              <a:srgbClr val="DF242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 rot="16200000">
              <a:off x="6620803" y="-3100958"/>
              <a:ext cx="496969" cy="9833598"/>
            </a:xfrm>
            <a:prstGeom prst="rect">
              <a:avLst/>
            </a:prstGeom>
            <a:solidFill>
              <a:srgbClr val="DF242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http://cdn.img.print.kompas.com/getattachment/0c8d0a42-6dc6-4b39-aae3-a2f4f7f0addc/164908"/>
            <p:cNvPicPr>
              <a:picLocks noChangeAspect="1" noChangeArrowheads="1"/>
            </p:cNvPicPr>
            <p:nvPr/>
          </p:nvPicPr>
          <p:blipFill rotWithShape="1"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93" r="-19"/>
            <a:stretch/>
          </p:blipFill>
          <p:spPr bwMode="auto">
            <a:xfrm>
              <a:off x="983401" y="2148975"/>
              <a:ext cx="1938171" cy="1936931"/>
            </a:xfrm>
            <a:prstGeom prst="ellipse">
              <a:avLst/>
            </a:prstGeom>
            <a:noFill/>
            <a:ln w="76200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869BDF86-85B5-42D3-8090-85D73C4495B2}"/>
              </a:ext>
            </a:extLst>
          </p:cNvPr>
          <p:cNvSpPr/>
          <p:nvPr/>
        </p:nvSpPr>
        <p:spPr>
          <a:xfrm>
            <a:off x="3498883" y="1870711"/>
            <a:ext cx="86331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8000" dirty="0" smtClean="0">
                <a:latin typeface="Haettenschweiler" panose="020B0706040902060204" pitchFamily="34" charset="0"/>
              </a:rPr>
              <a:t>PROGRAM </a:t>
            </a:r>
            <a:r>
              <a:rPr lang="id-ID" sz="8000" dirty="0">
                <a:solidFill>
                  <a:srgbClr val="DF242F"/>
                </a:solidFill>
                <a:latin typeface="Haettenschweiler" panose="020B0706040902060204" pitchFamily="34" charset="0"/>
              </a:rPr>
              <a:t>HULU-HILIR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E4C5D1BF-C0AE-4C8D-9ABC-B5022B466595}"/>
              </a:ext>
            </a:extLst>
          </p:cNvPr>
          <p:cNvSpPr/>
          <p:nvPr/>
        </p:nvSpPr>
        <p:spPr>
          <a:xfrm>
            <a:off x="4754880" y="3712036"/>
            <a:ext cx="5657481" cy="5456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45000">
                <a:srgbClr val="00206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2800" b="1" dirty="0">
                <a:solidFill>
                  <a:schemeClr val="bg1"/>
                </a:solidFill>
                <a:latin typeface="Trebuchet MS" panose="020B0603020202020204" pitchFamily="34" charset="0"/>
              </a:rPr>
              <a:t>       </a:t>
            </a:r>
            <a:r>
              <a:rPr lang="id-ID" sz="28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SEKTOR PERTANIAN</a:t>
            </a:r>
            <a:endParaRPr lang="id-ID" sz="28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66C98D3E-18F5-4033-8DAE-6CC9FBFF3275}"/>
              </a:ext>
            </a:extLst>
          </p:cNvPr>
          <p:cNvSpPr/>
          <p:nvPr/>
        </p:nvSpPr>
        <p:spPr>
          <a:xfrm>
            <a:off x="1803035" y="5138742"/>
            <a:ext cx="2951845" cy="40367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38000">
                <a:srgbClr val="BFBFB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800" b="1" dirty="0">
                <a:solidFill>
                  <a:schemeClr val="bg1"/>
                </a:solidFill>
                <a:latin typeface="Trebuchet MS" panose="020B0603020202020204" pitchFamily="34" charset="0"/>
              </a:rPr>
              <a:t>                    </a:t>
            </a:r>
            <a:r>
              <a:rPr lang="id-ID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B4711358-8AD9-4FCF-8D8F-198AEE88B676}"/>
              </a:ext>
            </a:extLst>
          </p:cNvPr>
          <p:cNvSpPr/>
          <p:nvPr/>
        </p:nvSpPr>
        <p:spPr>
          <a:xfrm>
            <a:off x="4620126" y="3107400"/>
            <a:ext cx="4408921" cy="5456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38000">
                <a:srgbClr val="0099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800" b="1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id-ID" sz="28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AGROMARITIM</a:t>
            </a:r>
            <a:endParaRPr lang="id-ID" sz="28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D57F-4572-4074-8542-1C7C1B576314}" type="slidenum">
              <a:rPr lang="en-US" smtClean="0"/>
              <a:t>1</a:t>
            </a:fld>
            <a:endParaRPr lang="en-US"/>
          </a:p>
        </p:txBody>
      </p:sp>
      <p:pic>
        <p:nvPicPr>
          <p:cNvPr id="20" name="Picture 2" descr="Hasil gambar untuk logo jawa timur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80" y="92007"/>
            <a:ext cx="1685041" cy="1184140"/>
          </a:xfrm>
          <a:prstGeom prst="rect">
            <a:avLst/>
          </a:prstGeom>
          <a:noFill/>
          <a:extLst/>
        </p:spPr>
      </p:pic>
      <p:sp>
        <p:nvSpPr>
          <p:cNvPr id="24" name="Rectangle 23"/>
          <p:cNvSpPr/>
          <p:nvPr/>
        </p:nvSpPr>
        <p:spPr>
          <a:xfrm flipH="1">
            <a:off x="1802435" y="400581"/>
            <a:ext cx="8657260" cy="5669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</a:pPr>
            <a:r>
              <a:rPr lang="id-ID" sz="2800" b="1" dirty="0" smtClean="0">
                <a:solidFill>
                  <a:schemeClr val="tx1"/>
                </a:solidFill>
                <a:latin typeface="Brush Script MT" pitchFamily="66" charset="0"/>
                <a:cs typeface="Calibri" panose="020F0502020204030204" pitchFamily="34" charset="0"/>
              </a:rPr>
              <a:t>Pemerintah Provinsi Jawa Timur</a:t>
            </a:r>
          </a:p>
          <a:p>
            <a:pPr lvl="0">
              <a:lnSpc>
                <a:spcPct val="90000"/>
              </a:lnSpc>
            </a:pPr>
            <a:r>
              <a:rPr lang="id-ID" sz="2800" b="1" dirty="0" smtClean="0">
                <a:solidFill>
                  <a:schemeClr val="tx1"/>
                </a:solidFill>
                <a:latin typeface="Brush Script MT" pitchFamily="66" charset="0"/>
                <a:cs typeface="Calibri" panose="020F0502020204030204" pitchFamily="34" charset="0"/>
              </a:rPr>
              <a:t>Dinas Pertanian dan Ketahanan Pangan</a:t>
            </a:r>
            <a:endParaRPr lang="en-US" sz="2800" b="1" dirty="0" smtClean="0">
              <a:solidFill>
                <a:schemeClr val="tx1"/>
              </a:solidFill>
              <a:latin typeface="Brush Script MT" pitchFamily="66" charset="0"/>
              <a:cs typeface="Calibri" panose="020F0502020204030204" pitchFamily="34" charset="0"/>
            </a:endParaRPr>
          </a:p>
          <a:p>
            <a:pPr lvl="0">
              <a:lnSpc>
                <a:spcPct val="90000"/>
              </a:lnSpc>
            </a:pPr>
            <a:r>
              <a:rPr lang="en-US" sz="2800" b="1" dirty="0" smtClean="0">
                <a:solidFill>
                  <a:schemeClr val="tx1"/>
                </a:solidFill>
                <a:latin typeface="Brush Script MT" pitchFamily="66" charset="0"/>
                <a:cs typeface="Calibri" panose="020F0502020204030204" pitchFamily="34" charset="0"/>
              </a:rPr>
              <a:t>201</a:t>
            </a:r>
            <a:r>
              <a:rPr lang="id-ID" sz="2800" b="1" dirty="0" smtClean="0">
                <a:solidFill>
                  <a:schemeClr val="tx1"/>
                </a:solidFill>
                <a:latin typeface="Brush Script MT" pitchFamily="66" charset="0"/>
                <a:cs typeface="Calibri" panose="020F0502020204030204" pitchFamily="34" charset="0"/>
              </a:rPr>
              <a:t>9</a:t>
            </a:r>
            <a:endParaRPr lang="en-US" sz="2800" b="1" dirty="0">
              <a:solidFill>
                <a:schemeClr val="tx1"/>
              </a:solidFill>
              <a:latin typeface="Brush Script MT" pitchFamily="66" charset="0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43183" y="5080652"/>
            <a:ext cx="7324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2800" b="1" dirty="0" smtClean="0">
                <a:latin typeface="Trebuchet MS" pitchFamily="34" charset="0"/>
              </a:rPr>
              <a:t>KESIAPAN PELAKSANAAN TAHUN 2019</a:t>
            </a:r>
            <a:endParaRPr lang="en-US" sz="2800" b="1" dirty="0">
              <a:latin typeface="Trebuchet MS" pitchFamily="34" charset="0"/>
            </a:endParaRPr>
          </a:p>
        </p:txBody>
      </p:sp>
      <p:sp>
        <p:nvSpPr>
          <p:cNvPr id="25" name="Rectangle: Rounded Corners 31">
            <a:extLst>
              <a:ext uri="{FF2B5EF4-FFF2-40B4-BE49-F238E27FC236}">
                <a16:creationId xmlns="" xmlns:a16="http://schemas.microsoft.com/office/drawing/2014/main" id="{E4C5D1BF-C0AE-4C8D-9ABC-B5022B466595}"/>
              </a:ext>
            </a:extLst>
          </p:cNvPr>
          <p:cNvSpPr/>
          <p:nvPr/>
        </p:nvSpPr>
        <p:spPr>
          <a:xfrm>
            <a:off x="4687506" y="4460755"/>
            <a:ext cx="6660682" cy="6238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45000">
                <a:srgbClr val="00206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d-ID" sz="2400" b="1" dirty="0">
                <a:solidFill>
                  <a:schemeClr val="bg1"/>
                </a:solidFill>
                <a:latin typeface="Trebuchet MS" panose="020B0603020202020204" pitchFamily="34" charset="0"/>
              </a:rPr>
              <a:t>        </a:t>
            </a:r>
            <a:r>
              <a:rPr lang="id-ID" sz="24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DALAM MENINGKATKAN NILAI TAMBAH</a:t>
            </a:r>
            <a:endParaRPr lang="id-ID" sz="24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7" name="Slide Number Placeholder 1"/>
          <p:cNvSpPr txBox="1">
            <a:spLocks/>
          </p:cNvSpPr>
          <p:nvPr/>
        </p:nvSpPr>
        <p:spPr>
          <a:xfrm>
            <a:off x="7905596" y="6584610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C978-757E-496B-A8F3-516C9744BED2}" type="slidenum">
              <a:rPr lang="id-ID" smtClean="0"/>
              <a:pPr/>
              <a:t>1</a:t>
            </a:fld>
            <a:endParaRPr lang="id-ID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947" y="5789243"/>
            <a:ext cx="1777002" cy="10248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253" y="5783559"/>
            <a:ext cx="1878869" cy="10361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34" name="Straight Connector 33"/>
          <p:cNvCxnSpPr/>
          <p:nvPr/>
        </p:nvCxnSpPr>
        <p:spPr>
          <a:xfrm>
            <a:off x="1654200" y="5492906"/>
            <a:ext cx="8856559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" t="10114" r="6139" b="7540"/>
          <a:stretch/>
        </p:blipFill>
        <p:spPr bwMode="auto">
          <a:xfrm>
            <a:off x="8829852" y="5798309"/>
            <a:ext cx="1680907" cy="10028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56" b="6556"/>
          <a:stretch/>
        </p:blipFill>
        <p:spPr bwMode="auto">
          <a:xfrm>
            <a:off x="7091940" y="5783559"/>
            <a:ext cx="1640522" cy="10361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63" y="5783559"/>
            <a:ext cx="1752561" cy="10106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71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15F34-DEEC-4E7C-A435-555C1B5858E0}" type="slidenum">
              <a:rPr lang="en-US" smtClean="0"/>
              <a:t>10</a:t>
            </a:fld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" t="16982" r="25316" b="9895"/>
          <a:stretch/>
        </p:blipFill>
        <p:spPr bwMode="auto">
          <a:xfrm>
            <a:off x="240633" y="895145"/>
            <a:ext cx="5707782" cy="57462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" t="17824" r="25631" b="10456"/>
          <a:stretch/>
        </p:blipFill>
        <p:spPr bwMode="auto">
          <a:xfrm>
            <a:off x="6025415" y="895145"/>
            <a:ext cx="6063916" cy="57462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3255" y="-19248"/>
            <a:ext cx="6978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smtClean="0"/>
              <a:t>LOKASI HULU HILIR AWAL </a:t>
            </a:r>
          </a:p>
          <a:p>
            <a:r>
              <a:rPr lang="id-ID" sz="2400" b="1" dirty="0" smtClean="0"/>
              <a:t>DAN RENCANA PENGEMBANGAN DI TAHUN 2019 </a:t>
            </a:r>
            <a:endParaRPr lang="en-US" sz="2400" b="1" dirty="0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 bwMode="auto">
          <a:xfrm>
            <a:off x="11472597" y="6390333"/>
            <a:ext cx="493009" cy="357191"/>
          </a:xfrm>
          <a:prstGeom prst="ellipse">
            <a:avLst/>
          </a:prstGeom>
          <a:solidFill>
            <a:schemeClr val="tx2">
              <a:lumMod val="75000"/>
            </a:schemeClr>
          </a:solidFill>
          <a:ln w="38100" cap="flat" cmpd="sng" algn="ctr">
            <a:solidFill>
              <a:srgbClr val="FFFF00"/>
            </a:solidFill>
            <a:prstDash val="solid"/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0" tIns="0" rIns="0" bIns="0" anchor="ctr" anchorCtr="1">
            <a:noAutofit/>
          </a:bodyPr>
          <a:lstStyle/>
          <a:p>
            <a:pPr algn="ctr" defTabSz="1219170">
              <a:defRPr/>
            </a:pPr>
            <a:fld id="{FC48E368-AF4D-4E3D-8A77-F1E8A40A14C6}" type="slidenum">
              <a:rPr lang="id-ID" sz="1900" i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pPr algn="ctr" defTabSz="1219170">
                <a:defRPr/>
              </a:pPr>
              <a:t>10</a:t>
            </a:fld>
            <a:endParaRPr lang="id-ID" sz="19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1703671" y="1953929"/>
            <a:ext cx="231007" cy="43313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1721317" y="4801403"/>
            <a:ext cx="231007" cy="43313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1681209" y="2642133"/>
            <a:ext cx="231007" cy="43313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1703674" y="5957196"/>
            <a:ext cx="231007" cy="43313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7616787" y="2387066"/>
            <a:ext cx="231007" cy="43313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7616788" y="1523999"/>
            <a:ext cx="231007" cy="43313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25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15F34-DEEC-4E7C-A435-555C1B5858E0}" type="slidenum">
              <a:rPr lang="en-US" smtClean="0"/>
              <a:t>11</a:t>
            </a:fld>
            <a:endParaRPr lang="en-US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8" t="18105" r="42131" b="24070"/>
          <a:stretch/>
        </p:blipFill>
        <p:spPr bwMode="auto">
          <a:xfrm>
            <a:off x="1790300" y="808523"/>
            <a:ext cx="9557886" cy="57559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5"/>
          <p:cNvSpPr txBox="1">
            <a:spLocks/>
          </p:cNvSpPr>
          <p:nvPr/>
        </p:nvSpPr>
        <p:spPr bwMode="auto">
          <a:xfrm>
            <a:off x="11472597" y="6390333"/>
            <a:ext cx="493009" cy="357191"/>
          </a:xfrm>
          <a:prstGeom prst="ellipse">
            <a:avLst/>
          </a:prstGeom>
          <a:solidFill>
            <a:schemeClr val="tx2">
              <a:lumMod val="75000"/>
            </a:schemeClr>
          </a:solidFill>
          <a:ln w="38100" cap="flat" cmpd="sng" algn="ctr">
            <a:solidFill>
              <a:srgbClr val="FFFF00"/>
            </a:solidFill>
            <a:prstDash val="solid"/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0" tIns="0" rIns="0" bIns="0" anchor="ctr" anchorCtr="1">
            <a:noAutofit/>
          </a:bodyPr>
          <a:lstStyle/>
          <a:p>
            <a:pPr algn="ctr" defTabSz="1219170">
              <a:defRPr/>
            </a:pPr>
            <a:fld id="{FC48E368-AF4D-4E3D-8A77-F1E8A40A14C6}" type="slidenum">
              <a:rPr lang="id-ID" sz="1900" i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pPr algn="ctr" defTabSz="1219170">
                <a:defRPr/>
              </a:pPr>
              <a:t>11</a:t>
            </a:fld>
            <a:endParaRPr lang="id-ID" sz="19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3255" y="-19248"/>
            <a:ext cx="6978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smtClean="0"/>
              <a:t>LOKASI HULU HILIR AWAL </a:t>
            </a:r>
          </a:p>
          <a:p>
            <a:r>
              <a:rPr lang="id-ID" sz="2400" b="1" dirty="0" smtClean="0"/>
              <a:t>DAN RENCANA PENGEMBANGAN DI TAHUN 2019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4574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63040" y="3878992"/>
            <a:ext cx="9086248" cy="837339"/>
          </a:xfrm>
        </p:spPr>
        <p:txBody>
          <a:bodyPr/>
          <a:lstStyle/>
          <a:p>
            <a:r>
              <a:rPr lang="id-ID" dirty="0"/>
              <a:t>B</a:t>
            </a:r>
            <a:r>
              <a:rPr lang="en-ID" dirty="0" smtClean="0"/>
              <a:t>. HASIL </a:t>
            </a:r>
            <a:r>
              <a:rPr lang="id-ID" dirty="0" smtClean="0"/>
              <a:t>IMPLEMENTASI LAPANGAN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D57F-4572-4074-8542-1C7C1B57631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47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42387" y="548639"/>
            <a:ext cx="6430350" cy="442707"/>
          </a:xfrm>
        </p:spPr>
        <p:txBody>
          <a:bodyPr/>
          <a:lstStyle/>
          <a:p>
            <a:r>
              <a:rPr lang="en-ID" dirty="0" smtClean="0"/>
              <a:t>LOKASI </a:t>
            </a:r>
            <a:r>
              <a:rPr lang="id-ID" dirty="0" smtClean="0">
                <a:solidFill>
                  <a:srgbClr val="C00000"/>
                </a:solidFill>
              </a:rPr>
              <a:t>RINTISAN AWAL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9155111" y="847423"/>
            <a:ext cx="3036889" cy="4499277"/>
          </a:xfrm>
          <a:custGeom>
            <a:avLst/>
            <a:gdLst>
              <a:gd name="connsiteX0" fmla="*/ 378621 w 3299648"/>
              <a:gd name="connsiteY0" fmla="*/ 0 h 4176000"/>
              <a:gd name="connsiteX1" fmla="*/ 2900449 w 3299648"/>
              <a:gd name="connsiteY1" fmla="*/ 0 h 4176000"/>
              <a:gd name="connsiteX2" fmla="*/ 2920620 w 3299648"/>
              <a:gd name="connsiteY2" fmla="*/ 0 h 4176000"/>
              <a:gd name="connsiteX3" fmla="*/ 3299648 w 3299648"/>
              <a:gd name="connsiteY3" fmla="*/ 0 h 4176000"/>
              <a:gd name="connsiteX4" fmla="*/ 3299648 w 3299648"/>
              <a:gd name="connsiteY4" fmla="*/ 4176000 h 4176000"/>
              <a:gd name="connsiteX5" fmla="*/ 2920620 w 3299648"/>
              <a:gd name="connsiteY5" fmla="*/ 4176000 h 4176000"/>
              <a:gd name="connsiteX6" fmla="*/ 2900449 w 3299648"/>
              <a:gd name="connsiteY6" fmla="*/ 4176000 h 4176000"/>
              <a:gd name="connsiteX7" fmla="*/ 378621 w 3299648"/>
              <a:gd name="connsiteY7" fmla="*/ 4176000 h 4176000"/>
              <a:gd name="connsiteX8" fmla="*/ 0 w 3299648"/>
              <a:gd name="connsiteY8" fmla="*/ 3797379 h 4176000"/>
              <a:gd name="connsiteX9" fmla="*/ 0 w 3299648"/>
              <a:gd name="connsiteY9" fmla="*/ 378621 h 4176000"/>
              <a:gd name="connsiteX10" fmla="*/ 378621 w 3299648"/>
              <a:gd name="connsiteY10" fmla="*/ 0 h 41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99648" h="4176000">
                <a:moveTo>
                  <a:pt x="378621" y="0"/>
                </a:moveTo>
                <a:lnTo>
                  <a:pt x="2900449" y="0"/>
                </a:lnTo>
                <a:lnTo>
                  <a:pt x="2920620" y="0"/>
                </a:lnTo>
                <a:lnTo>
                  <a:pt x="3299648" y="0"/>
                </a:lnTo>
                <a:lnTo>
                  <a:pt x="3299648" y="4176000"/>
                </a:lnTo>
                <a:lnTo>
                  <a:pt x="2920620" y="4176000"/>
                </a:lnTo>
                <a:lnTo>
                  <a:pt x="2900449" y="4176000"/>
                </a:lnTo>
                <a:lnTo>
                  <a:pt x="378621" y="4176000"/>
                </a:lnTo>
                <a:cubicBezTo>
                  <a:pt x="169514" y="4176000"/>
                  <a:pt x="0" y="4006486"/>
                  <a:pt x="0" y="3797379"/>
                </a:cubicBezTo>
                <a:lnTo>
                  <a:pt x="0" y="378621"/>
                </a:lnTo>
                <a:cubicBezTo>
                  <a:pt x="0" y="169514"/>
                  <a:pt x="169514" y="0"/>
                  <a:pt x="378621" y="0"/>
                </a:cubicBezTo>
                <a:close/>
              </a:path>
            </a:pathLst>
          </a:custGeom>
          <a:solidFill>
            <a:srgbClr val="DF24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8898751" y="847423"/>
            <a:ext cx="2518628" cy="882952"/>
            <a:chOff x="8898751" y="593423"/>
            <a:chExt cx="2518628" cy="882952"/>
          </a:xfrm>
        </p:grpSpPr>
        <p:sp>
          <p:nvSpPr>
            <p:cNvPr id="12" name="Right Triangle 11"/>
            <p:cNvSpPr/>
            <p:nvPr/>
          </p:nvSpPr>
          <p:spPr>
            <a:xfrm flipH="1" flipV="1">
              <a:off x="8898751" y="1144261"/>
              <a:ext cx="256359" cy="332114"/>
            </a:xfrm>
            <a:prstGeom prst="rtTriangle">
              <a:avLst/>
            </a:prstGeom>
            <a:solidFill>
              <a:srgbClr val="000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898752" y="602947"/>
              <a:ext cx="2378848" cy="54653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/>
            <p:cNvSpPr/>
            <p:nvPr/>
          </p:nvSpPr>
          <p:spPr>
            <a:xfrm rot="5400000">
              <a:off x="11071779" y="795023"/>
              <a:ext cx="547200" cy="144000"/>
            </a:xfrm>
            <a:prstGeom prst="triangl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9273671" y="921843"/>
            <a:ext cx="1843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spc="3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POTENSIAL</a:t>
            </a:r>
            <a:endParaRPr lang="en-US" sz="2000" b="1" spc="3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56468" t="67014" r="10290" b="1334"/>
          <a:stretch/>
        </p:blipFill>
        <p:spPr>
          <a:xfrm>
            <a:off x="9339837" y="2553175"/>
            <a:ext cx="703647" cy="703650"/>
          </a:xfrm>
          <a:prstGeom prst="teardrop">
            <a:avLst/>
          </a:prstGeom>
        </p:spPr>
      </p:pic>
      <p:pic>
        <p:nvPicPr>
          <p:cNvPr id="19" name="Picture 18" descr="Handshake Vector | DragonArtz Designs (we moved to ...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0" r="100000">
                        <a14:foregroundMark x1="22358" y1="31538" x2="73374" y2="53333"/>
                        <a14:foregroundMark x1="19106" y1="48205" x2="63415" y2="70769"/>
                        <a14:foregroundMark x1="29878" y1="67179" x2="43496" y2="80000"/>
                        <a14:foregroundMark x1="34756" y1="67692" x2="45325" y2="75641"/>
                        <a14:foregroundMark x1="41870" y1="45641" x2="41870" y2="51282"/>
                        <a14:foregroundMark x1="63008" y1="42051" x2="71545" y2="40000"/>
                        <a14:foregroundMark x1="96545" y1="33846" x2="92683" y2="57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520" y="1704986"/>
            <a:ext cx="804282" cy="63754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sp>
        <p:nvSpPr>
          <p:cNvPr id="20" name="Rectangle 19"/>
          <p:cNvSpPr/>
          <p:nvPr/>
        </p:nvSpPr>
        <p:spPr>
          <a:xfrm>
            <a:off x="10093802" y="1696612"/>
            <a:ext cx="20683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b="1" dirty="0" smtClean="0">
                <a:solidFill>
                  <a:schemeClr val="bg1"/>
                </a:solidFill>
              </a:rPr>
              <a:t>Dukungan </a:t>
            </a:r>
            <a:endParaRPr lang="en-ID" b="1" dirty="0" smtClean="0">
              <a:solidFill>
                <a:schemeClr val="bg1"/>
              </a:solidFill>
            </a:endParaRPr>
          </a:p>
          <a:p>
            <a:r>
              <a:rPr lang="id-ID" sz="1400" b="1" dirty="0" smtClean="0">
                <a:solidFill>
                  <a:schemeClr val="bg1"/>
                </a:solidFill>
              </a:rPr>
              <a:t>Dinas Pertanian Jombang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093802" y="2531397"/>
            <a:ext cx="21398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b="1" dirty="0" err="1" smtClean="0">
                <a:solidFill>
                  <a:schemeClr val="bg1"/>
                </a:solidFill>
              </a:rPr>
              <a:t>Indeks</a:t>
            </a:r>
            <a:r>
              <a:rPr lang="en-ID" b="1" dirty="0" smtClean="0">
                <a:solidFill>
                  <a:schemeClr val="bg1"/>
                </a:solidFill>
              </a:rPr>
              <a:t> </a:t>
            </a:r>
            <a:r>
              <a:rPr lang="en-ID" b="1" dirty="0" err="1" smtClean="0">
                <a:solidFill>
                  <a:schemeClr val="bg1"/>
                </a:solidFill>
              </a:rPr>
              <a:t>Pertanaman</a:t>
            </a:r>
            <a:r>
              <a:rPr lang="id-ID" b="1" dirty="0" smtClean="0">
                <a:solidFill>
                  <a:schemeClr val="bg1"/>
                </a:solidFill>
              </a:rPr>
              <a:t> </a:t>
            </a:r>
            <a:endParaRPr lang="en-ID" b="1" dirty="0" smtClean="0">
              <a:solidFill>
                <a:schemeClr val="bg1"/>
              </a:solidFill>
            </a:endParaRPr>
          </a:p>
          <a:p>
            <a:r>
              <a:rPr lang="en-ID" sz="1400" dirty="0" err="1" smtClean="0">
                <a:solidFill>
                  <a:schemeClr val="bg1"/>
                </a:solidFill>
              </a:rPr>
              <a:t>Padi</a:t>
            </a:r>
            <a:r>
              <a:rPr lang="en-ID" sz="1400" dirty="0" smtClean="0">
                <a:solidFill>
                  <a:schemeClr val="bg1"/>
                </a:solidFill>
              </a:rPr>
              <a:t> </a:t>
            </a:r>
            <a:r>
              <a:rPr lang="en-ID" sz="1400" dirty="0" err="1" smtClean="0">
                <a:solidFill>
                  <a:schemeClr val="bg1"/>
                </a:solidFill>
              </a:rPr>
              <a:t>mencapai</a:t>
            </a:r>
            <a:r>
              <a:rPr lang="en-ID" sz="1400" dirty="0" smtClean="0">
                <a:solidFill>
                  <a:schemeClr val="bg1"/>
                </a:solidFill>
              </a:rPr>
              <a:t> 3X </a:t>
            </a:r>
            <a:r>
              <a:rPr lang="en-ID" sz="1400" dirty="0" err="1" smtClean="0">
                <a:solidFill>
                  <a:schemeClr val="bg1"/>
                </a:solidFill>
              </a:rPr>
              <a:t>setahun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3" name="Picture 22" descr="Vector Abstract Symbol Of The...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7333" y1="22156" x2="44000" y2="28144"/>
                        <a14:foregroundMark x1="50667" y1="28743" x2="73333" y2="44311"/>
                        <a14:foregroundMark x1="66000" y1="44910" x2="42000" y2="59281"/>
                        <a14:foregroundMark x1="27333" y1="51497" x2="29333" y2="64072"/>
                        <a14:foregroundMark x1="54667" y1="40719" x2="36667" y2="46108"/>
                        <a14:foregroundMark x1="50000" y1="31138" x2="54000" y2="36527"/>
                        <a14:foregroundMark x1="54000" y1="38323" x2="53333" y2="41916"/>
                        <a14:foregroundMark x1="25333" y1="61078" x2="29333" y2="62874"/>
                        <a14:foregroundMark x1="33333" y1="64671" x2="56000" y2="66467"/>
                        <a14:backgroundMark x1="31333" y1="33533" x2="50000" y2="37725"/>
                        <a14:backgroundMark x1="52000" y1="37725" x2="52000" y2="377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60" t="15272" r="13191" b="25109"/>
          <a:stretch/>
        </p:blipFill>
        <p:spPr>
          <a:xfrm>
            <a:off x="9385272" y="3430858"/>
            <a:ext cx="612775" cy="549275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sp>
        <p:nvSpPr>
          <p:cNvPr id="24" name="Rectangle 23"/>
          <p:cNvSpPr/>
          <p:nvPr/>
        </p:nvSpPr>
        <p:spPr>
          <a:xfrm>
            <a:off x="10093802" y="3407214"/>
            <a:ext cx="16995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b="1" dirty="0" err="1" smtClean="0">
                <a:solidFill>
                  <a:schemeClr val="bg1"/>
                </a:solidFill>
              </a:rPr>
              <a:t>Irigasi</a:t>
            </a:r>
            <a:r>
              <a:rPr lang="en-ID" b="1" dirty="0" smtClean="0">
                <a:solidFill>
                  <a:schemeClr val="bg1"/>
                </a:solidFill>
              </a:rPr>
              <a:t> </a:t>
            </a:r>
            <a:r>
              <a:rPr lang="en-ID" b="1" dirty="0" err="1" smtClean="0">
                <a:solidFill>
                  <a:schemeClr val="bg1"/>
                </a:solidFill>
              </a:rPr>
              <a:t>Teknis</a:t>
            </a:r>
            <a:r>
              <a:rPr lang="id-ID" b="1" dirty="0" smtClean="0">
                <a:solidFill>
                  <a:schemeClr val="bg1"/>
                </a:solidFill>
              </a:rPr>
              <a:t> </a:t>
            </a:r>
            <a:endParaRPr lang="en-ID" b="1" dirty="0" smtClean="0">
              <a:solidFill>
                <a:schemeClr val="bg1"/>
              </a:solidFill>
            </a:endParaRPr>
          </a:p>
          <a:p>
            <a:r>
              <a:rPr lang="en-ID" sz="1400" dirty="0" err="1" smtClean="0">
                <a:solidFill>
                  <a:schemeClr val="bg1"/>
                </a:solidFill>
              </a:rPr>
              <a:t>Satu</a:t>
            </a:r>
            <a:r>
              <a:rPr lang="en-ID" sz="1400" dirty="0" smtClean="0">
                <a:solidFill>
                  <a:schemeClr val="bg1"/>
                </a:solidFill>
              </a:rPr>
              <a:t> </a:t>
            </a:r>
            <a:r>
              <a:rPr lang="en-ID" sz="1400" dirty="0" err="1" smtClean="0">
                <a:solidFill>
                  <a:schemeClr val="bg1"/>
                </a:solidFill>
              </a:rPr>
              <a:t>Kawasan</a:t>
            </a:r>
            <a:r>
              <a:rPr lang="en-ID" sz="1400" dirty="0" smtClean="0">
                <a:solidFill>
                  <a:schemeClr val="bg1"/>
                </a:solidFill>
              </a:rPr>
              <a:t> </a:t>
            </a:r>
            <a:r>
              <a:rPr lang="en-ID" sz="1400" dirty="0" err="1" smtClean="0">
                <a:solidFill>
                  <a:schemeClr val="bg1"/>
                </a:solidFill>
              </a:rPr>
              <a:t>tersier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5" name="Picture 24" descr="&lt;strong&gt;Clipart&lt;/strong&gt; - &lt;strong&gt;institution&lt;/strong&gt; icon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539" y="4151494"/>
            <a:ext cx="650240" cy="65024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0088176" y="4091592"/>
            <a:ext cx="21455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b="1" dirty="0" err="1" smtClean="0">
                <a:solidFill>
                  <a:schemeClr val="bg1"/>
                </a:solidFill>
              </a:rPr>
              <a:t>Kelembagaan</a:t>
            </a:r>
            <a:endParaRPr lang="en-ID" b="1" dirty="0" smtClean="0">
              <a:solidFill>
                <a:schemeClr val="bg1"/>
              </a:solidFill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ID" sz="1400" dirty="0" err="1" smtClean="0">
                <a:solidFill>
                  <a:schemeClr val="bg1"/>
                </a:solidFill>
              </a:rPr>
              <a:t>Berdiri</a:t>
            </a:r>
            <a:r>
              <a:rPr lang="en-ID" sz="1400" dirty="0" smtClean="0">
                <a:solidFill>
                  <a:schemeClr val="bg1"/>
                </a:solidFill>
              </a:rPr>
              <a:t> </a:t>
            </a:r>
            <a:r>
              <a:rPr lang="en-ID" sz="1400" dirty="0" err="1" smtClean="0">
                <a:solidFill>
                  <a:schemeClr val="bg1"/>
                </a:solidFill>
              </a:rPr>
              <a:t>lebih</a:t>
            </a:r>
            <a:r>
              <a:rPr lang="en-ID" sz="1400" dirty="0" smtClean="0">
                <a:solidFill>
                  <a:schemeClr val="bg1"/>
                </a:solidFill>
              </a:rPr>
              <a:t> </a:t>
            </a:r>
            <a:r>
              <a:rPr lang="en-ID" sz="1400" dirty="0" err="1" smtClean="0">
                <a:solidFill>
                  <a:schemeClr val="bg1"/>
                </a:solidFill>
              </a:rPr>
              <a:t>dari</a:t>
            </a:r>
            <a:r>
              <a:rPr lang="en-ID" sz="1400" dirty="0" smtClean="0">
                <a:solidFill>
                  <a:schemeClr val="bg1"/>
                </a:solidFill>
              </a:rPr>
              <a:t> 5 </a:t>
            </a:r>
            <a:r>
              <a:rPr lang="en-ID" sz="1400" dirty="0" err="1" smtClean="0">
                <a:solidFill>
                  <a:schemeClr val="bg1"/>
                </a:solidFill>
              </a:rPr>
              <a:t>th</a:t>
            </a:r>
            <a:endParaRPr lang="en-ID" sz="1400" dirty="0" smtClean="0">
              <a:solidFill>
                <a:schemeClr val="bg1"/>
              </a:solidFill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ID" sz="1400" dirty="0" err="1" smtClean="0">
                <a:solidFill>
                  <a:schemeClr val="bg1"/>
                </a:solidFill>
              </a:rPr>
              <a:t>Mengikuti</a:t>
            </a:r>
            <a:r>
              <a:rPr lang="en-ID" sz="1400" dirty="0" smtClean="0">
                <a:solidFill>
                  <a:schemeClr val="bg1"/>
                </a:solidFill>
              </a:rPr>
              <a:t> </a:t>
            </a:r>
            <a:r>
              <a:rPr lang="en-ID" sz="1400" dirty="0" err="1" smtClean="0">
                <a:solidFill>
                  <a:schemeClr val="bg1"/>
                </a:solidFill>
              </a:rPr>
              <a:t>pelatihan</a:t>
            </a:r>
            <a:r>
              <a:rPr lang="en-ID" sz="1400" dirty="0" smtClean="0">
                <a:solidFill>
                  <a:schemeClr val="bg1"/>
                </a:solidFill>
              </a:rPr>
              <a:t> </a:t>
            </a:r>
            <a:r>
              <a:rPr lang="en-ID" sz="1400" dirty="0" err="1" smtClean="0">
                <a:solidFill>
                  <a:schemeClr val="bg1"/>
                </a:solidFill>
              </a:rPr>
              <a:t>pengelolaan</a:t>
            </a:r>
            <a:r>
              <a:rPr lang="en-ID" sz="1400" dirty="0" smtClean="0">
                <a:solidFill>
                  <a:schemeClr val="bg1"/>
                </a:solidFill>
              </a:rPr>
              <a:t> </a:t>
            </a:r>
            <a:r>
              <a:rPr lang="en-ID" sz="1400" dirty="0" err="1" smtClean="0">
                <a:solidFill>
                  <a:schemeClr val="bg1"/>
                </a:solidFill>
              </a:rPr>
              <a:t>tanaman</a:t>
            </a:r>
            <a:r>
              <a:rPr lang="en-ID" sz="1400" dirty="0" smtClean="0">
                <a:solidFill>
                  <a:schemeClr val="bg1"/>
                </a:solidFill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364309" y="6070600"/>
            <a:ext cx="1908000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94300" y="5814208"/>
            <a:ext cx="85019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400" b="1" dirty="0" smtClean="0"/>
              <a:t>HASIL SURVEI GAPOKTAN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ID" sz="1400" dirty="0"/>
              <a:t>M</a:t>
            </a:r>
            <a:r>
              <a:rPr lang="id-ID" sz="1400" dirty="0" smtClean="0"/>
              <a:t>emiliki asset berupa perkantoran, alat mesin pertanian dan sarana kantor</a:t>
            </a:r>
            <a:endParaRPr lang="en-ID" sz="1400" dirty="0" smtClean="0"/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ID" sz="1400" dirty="0" err="1" smtClean="0"/>
              <a:t>Jenis</a:t>
            </a:r>
            <a:r>
              <a:rPr lang="en-ID" sz="1400" dirty="0" smtClean="0"/>
              <a:t> Usaha </a:t>
            </a:r>
            <a:r>
              <a:rPr lang="en-ID" sz="1400" dirty="0" smtClean="0">
                <a:sym typeface="Wingdings" panose="05000000000000000000" pitchFamily="2" charset="2"/>
              </a:rPr>
              <a:t> </a:t>
            </a:r>
            <a:r>
              <a:rPr lang="en-ID" sz="1400" dirty="0" err="1" smtClean="0"/>
              <a:t>Pengolahan</a:t>
            </a:r>
            <a:r>
              <a:rPr lang="en-ID" sz="1400" dirty="0" smtClean="0"/>
              <a:t> </a:t>
            </a:r>
            <a:r>
              <a:rPr lang="en-ID" sz="1400" dirty="0" err="1" smtClean="0"/>
              <a:t>hasil</a:t>
            </a:r>
            <a:r>
              <a:rPr lang="en-ID" sz="1400" dirty="0" smtClean="0"/>
              <a:t> </a:t>
            </a:r>
            <a:r>
              <a:rPr lang="en-ID" sz="1400" dirty="0" err="1" smtClean="0"/>
              <a:t>pertanian</a:t>
            </a:r>
            <a:r>
              <a:rPr lang="en-ID" sz="1400" dirty="0" smtClean="0"/>
              <a:t> , </a:t>
            </a:r>
            <a:r>
              <a:rPr lang="en-ID" sz="1400" dirty="0" err="1" smtClean="0"/>
              <a:t>Pemasaran</a:t>
            </a:r>
            <a:r>
              <a:rPr lang="en-ID" sz="1400" dirty="0" smtClean="0"/>
              <a:t> </a:t>
            </a:r>
            <a:r>
              <a:rPr lang="en-ID" sz="1400" dirty="0" err="1" smtClean="0"/>
              <a:t>gabah</a:t>
            </a:r>
            <a:r>
              <a:rPr lang="en-ID" sz="1400" dirty="0" smtClean="0"/>
              <a:t> </a:t>
            </a:r>
            <a:r>
              <a:rPr lang="en-ID" sz="1400" dirty="0" err="1" smtClean="0"/>
              <a:t>beras</a:t>
            </a:r>
            <a:r>
              <a:rPr lang="en-ID" sz="1400" dirty="0" smtClean="0"/>
              <a:t>, </a:t>
            </a:r>
            <a:r>
              <a:rPr lang="en-ID" sz="1400" dirty="0" err="1" smtClean="0"/>
              <a:t>Jasa</a:t>
            </a:r>
            <a:r>
              <a:rPr lang="en-ID" sz="1400" dirty="0" smtClean="0"/>
              <a:t> </a:t>
            </a:r>
            <a:r>
              <a:rPr lang="en-ID" sz="1400" dirty="0" err="1" smtClean="0"/>
              <a:t>persewaan</a:t>
            </a:r>
            <a:r>
              <a:rPr lang="en-ID" sz="1400" dirty="0" smtClean="0"/>
              <a:t> </a:t>
            </a:r>
            <a:r>
              <a:rPr lang="en-ID" sz="1400" dirty="0" err="1" smtClean="0"/>
              <a:t>alsintan</a:t>
            </a:r>
            <a:r>
              <a:rPr lang="en-ID" sz="1400" dirty="0" smtClean="0"/>
              <a:t>, </a:t>
            </a:r>
            <a:r>
              <a:rPr lang="en-ID" sz="1400" dirty="0" err="1" smtClean="0"/>
              <a:t>Tunda</a:t>
            </a:r>
            <a:r>
              <a:rPr lang="en-ID" sz="1400" dirty="0" smtClean="0"/>
              <a:t> </a:t>
            </a:r>
            <a:r>
              <a:rPr lang="en-ID" sz="1400" dirty="0" err="1" smtClean="0"/>
              <a:t>Jual</a:t>
            </a:r>
            <a:r>
              <a:rPr lang="en-ID" sz="1400" dirty="0" smtClean="0"/>
              <a:t>, </a:t>
            </a:r>
            <a:r>
              <a:rPr lang="en-ID" sz="1400" dirty="0" err="1" smtClean="0"/>
              <a:t>Lumbung</a:t>
            </a:r>
            <a:r>
              <a:rPr lang="en-ID" sz="1400" dirty="0" smtClean="0"/>
              <a:t> </a:t>
            </a:r>
            <a:r>
              <a:rPr lang="en-ID" sz="1400" dirty="0" err="1" smtClean="0"/>
              <a:t>pangan</a:t>
            </a:r>
            <a:r>
              <a:rPr lang="en-ID" sz="1400" dirty="0" smtClean="0"/>
              <a:t>, Unit </a:t>
            </a:r>
            <a:r>
              <a:rPr lang="en-ID" sz="1400" dirty="0" err="1" smtClean="0"/>
              <a:t>Simpan</a:t>
            </a:r>
            <a:r>
              <a:rPr lang="en-ID" sz="1400" dirty="0" smtClean="0"/>
              <a:t> </a:t>
            </a:r>
            <a:r>
              <a:rPr lang="en-ID" sz="1400" dirty="0" err="1" smtClean="0"/>
              <a:t>Pinjam</a:t>
            </a:r>
            <a:r>
              <a:rPr lang="en-ID" sz="1400" dirty="0" smtClean="0"/>
              <a:t>, </a:t>
            </a:r>
            <a:r>
              <a:rPr lang="en-ID" sz="1400" dirty="0" err="1" smtClean="0"/>
              <a:t>dirintis</a:t>
            </a:r>
            <a:r>
              <a:rPr lang="en-ID" sz="1400" dirty="0" smtClean="0"/>
              <a:t> </a:t>
            </a:r>
            <a:r>
              <a:rPr lang="en-ID" sz="1400" dirty="0" err="1" smtClean="0"/>
              <a:t>pembentukan</a:t>
            </a:r>
            <a:r>
              <a:rPr lang="en-ID" sz="1400" dirty="0" smtClean="0"/>
              <a:t> Bank </a:t>
            </a:r>
            <a:r>
              <a:rPr lang="en-ID" sz="1400" dirty="0" err="1" smtClean="0"/>
              <a:t>Tani</a:t>
            </a:r>
            <a:r>
              <a:rPr lang="en-ID" sz="1400" dirty="0" smtClean="0"/>
              <a:t> </a:t>
            </a:r>
            <a:r>
              <a:rPr lang="en-ID" sz="1400" dirty="0" err="1" smtClean="0"/>
              <a:t>dan</a:t>
            </a:r>
            <a:r>
              <a:rPr lang="en-ID" sz="1400" dirty="0" smtClean="0"/>
              <a:t> </a:t>
            </a:r>
            <a:r>
              <a:rPr lang="en-ID" sz="1400" dirty="0" err="1" smtClean="0"/>
              <a:t>Toko</a:t>
            </a:r>
            <a:r>
              <a:rPr lang="en-ID" sz="1400" dirty="0" smtClean="0"/>
              <a:t> </a:t>
            </a:r>
            <a:r>
              <a:rPr lang="en-ID" sz="1400" dirty="0" err="1" smtClean="0"/>
              <a:t>Gapoktan</a:t>
            </a:r>
            <a:r>
              <a:rPr lang="en-ID" sz="1400" dirty="0" smtClean="0"/>
              <a:t>. </a:t>
            </a:r>
            <a:endParaRPr lang="en-US" sz="1400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303651"/>
              </p:ext>
            </p:extLst>
          </p:nvPr>
        </p:nvGraphicFramePr>
        <p:xfrm>
          <a:off x="180975" y="1206513"/>
          <a:ext cx="8715375" cy="453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9" name="Worksheet" r:id="rId11" imgW="10051890" imgH="3543300" progId="Excel.Sheet.12">
                  <p:embed/>
                </p:oleObj>
              </mc:Choice>
              <mc:Fallback>
                <p:oleObj name="Worksheet" r:id="rId11" imgW="10051890" imgH="3543300" progId="Excel.Sheet.1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975" y="1206513"/>
                        <a:ext cx="8715375" cy="453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Slide Number Placeholder 5"/>
          <p:cNvSpPr txBox="1">
            <a:spLocks/>
          </p:cNvSpPr>
          <p:nvPr/>
        </p:nvSpPr>
        <p:spPr bwMode="auto">
          <a:xfrm>
            <a:off x="11646568" y="6343627"/>
            <a:ext cx="443832" cy="428628"/>
          </a:xfrm>
          <a:prstGeom prst="ellipse">
            <a:avLst/>
          </a:prstGeom>
          <a:solidFill>
            <a:schemeClr val="tx1"/>
          </a:solidFill>
          <a:ln w="38100" cap="flat" cmpd="sng" algn="ctr">
            <a:solidFill>
              <a:srgbClr val="FFFF00"/>
            </a:solidFill>
            <a:prstDash val="solid"/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0" tIns="0" rIns="0" bIns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E368-AF4D-4E3D-8A77-F1E8A40A14C6}" type="slidenum">
              <a:rPr kumimoji="0" lang="id-ID" sz="1400" i="1" u="none" strike="noStrike" kern="1200" normalizeH="0" baseline="0" noProof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d-ID" sz="1400" i="1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9826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FC978-757E-496B-A8F3-516C9744BED2}" type="slidenum">
              <a:rPr lang="id-ID" smtClean="0"/>
              <a:pPr/>
              <a:t>14</a:t>
            </a:fld>
            <a:endParaRPr lang="id-ID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4620054"/>
              </p:ext>
            </p:extLst>
          </p:nvPr>
        </p:nvGraphicFramePr>
        <p:xfrm>
          <a:off x="239349" y="413886"/>
          <a:ext cx="11617291" cy="58040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2" name="Worksheet" r:id="rId4" imgW="7600864" imgH="3175175" progId="Excel.Sheet.12">
                  <p:embed/>
                </p:oleObj>
              </mc:Choice>
              <mc:Fallback>
                <p:oleObj name="Worksheet" r:id="rId4" imgW="7600864" imgH="317517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9349" y="413886"/>
                        <a:ext cx="11617291" cy="580403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5"/>
          <p:cNvSpPr txBox="1">
            <a:spLocks/>
          </p:cNvSpPr>
          <p:nvPr/>
        </p:nvSpPr>
        <p:spPr bwMode="auto">
          <a:xfrm>
            <a:off x="11646568" y="6343627"/>
            <a:ext cx="443832" cy="428628"/>
          </a:xfrm>
          <a:prstGeom prst="ellipse">
            <a:avLst/>
          </a:prstGeom>
          <a:solidFill>
            <a:schemeClr val="tx1"/>
          </a:solidFill>
          <a:ln w="38100" cap="flat" cmpd="sng" algn="ctr">
            <a:solidFill>
              <a:srgbClr val="FFFF00"/>
            </a:solidFill>
            <a:prstDash val="solid"/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0" tIns="0" rIns="0" bIns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E368-AF4D-4E3D-8A77-F1E8A40A14C6}" type="slidenum">
              <a:rPr kumimoji="0" lang="id-ID" sz="1400" i="1" u="none" strike="noStrike" kern="1200" normalizeH="0" baseline="0" noProof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d-ID" sz="1400" i="1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9458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39" y="917432"/>
            <a:ext cx="11760629" cy="43594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2373" y="188641"/>
            <a:ext cx="11329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 smtClean="0"/>
              <a:t>PELAKSANAAN TANAM PETIK OLAH JUAL </a:t>
            </a:r>
            <a:endParaRPr lang="en-US" sz="3200" b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81" t="12884" r="30787" b="6666"/>
          <a:stretch/>
        </p:blipFill>
        <p:spPr bwMode="auto">
          <a:xfrm>
            <a:off x="5497435" y="5445224"/>
            <a:ext cx="2518781" cy="12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9" t="12584" r="31039" b="5918"/>
          <a:stretch/>
        </p:blipFill>
        <p:spPr bwMode="auto">
          <a:xfrm>
            <a:off x="8195011" y="5445224"/>
            <a:ext cx="3632572" cy="12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3" t="17079" r="42079" b="8165"/>
          <a:stretch/>
        </p:blipFill>
        <p:spPr bwMode="auto">
          <a:xfrm>
            <a:off x="2831639" y="5445224"/>
            <a:ext cx="2496277" cy="12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9" y="5445224"/>
            <a:ext cx="2542517" cy="12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11568608" y="116632"/>
            <a:ext cx="567696" cy="428628"/>
          </a:xfrm>
          <a:prstGeom prst="ellipse">
            <a:avLst/>
          </a:prstGeom>
          <a:solidFill>
            <a:schemeClr val="tx1"/>
          </a:solidFill>
          <a:ln w="38100" cap="flat" cmpd="sng" algn="ctr">
            <a:solidFill>
              <a:srgbClr val="FFFF00"/>
            </a:solidFill>
            <a:prstDash val="solid"/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0" tIns="0" rIns="0" bIns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E368-AF4D-4E3D-8A77-F1E8A40A14C6}" type="slidenum">
              <a:rPr kumimoji="0" lang="id-ID" sz="1400" i="1" u="none" strike="noStrike" kern="1200" normalizeH="0" baseline="0" noProof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d-ID" sz="1400" i="1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3968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943850" y="10648950"/>
            <a:ext cx="1886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/>
              <a:t>Resource and cost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16060" y="7307312"/>
            <a:ext cx="5753100" cy="2333297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TextBox 10"/>
          <p:cNvSpPr txBox="1"/>
          <p:nvPr/>
        </p:nvSpPr>
        <p:spPr>
          <a:xfrm>
            <a:off x="201308" y="7441206"/>
            <a:ext cx="571539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USAHA TANI BERSUBSIDI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PUPUK BERKONTRIBUSI </a:t>
            </a:r>
            <a:r>
              <a:rPr lang="id-ID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12% </a:t>
            </a:r>
            <a:r>
              <a:rPr lang="id-ID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BIAYA PRODUKSI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HARGA BERAS SESUAI HPP </a:t>
            </a:r>
            <a:r>
              <a:rPr lang="id-ID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id-ID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RP. 7.300 </a:t>
            </a:r>
            <a:r>
              <a:rPr lang="id-ID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(MEDIUM) SESUAI INPRES NO </a:t>
            </a:r>
            <a:r>
              <a:rPr lang="id-ID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5 TH 2015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PUPUK BERSUBSIDI RAWAN PENYIMPANGAN (ILEGAL) DAN STOK YANG TIDAK MENENTU </a:t>
            </a:r>
            <a:r>
              <a:rPr lang="id-ID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PRODUKSI TIDAK SESUAI PERKIRAAN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PENDAPATAN BERSIH </a:t>
            </a:r>
            <a:r>
              <a:rPr lang="id-ID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26,63</a:t>
            </a:r>
            <a:r>
              <a:rPr lang="id-ID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id-ID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DARI BIAYA PRODUKSI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060918" y="7303808"/>
            <a:ext cx="6046927" cy="2333297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TextBox 17"/>
          <p:cNvSpPr txBox="1"/>
          <p:nvPr/>
        </p:nvSpPr>
        <p:spPr>
          <a:xfrm>
            <a:off x="6166758" y="7560553"/>
            <a:ext cx="580132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USAHA TANI NON SUBSIDI (MODEL HULU-HILIR)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PUPUK BERKONTRIBUSI </a:t>
            </a:r>
            <a:r>
              <a:rPr lang="id-ID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12% </a:t>
            </a:r>
            <a:r>
              <a:rPr lang="id-ID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BIAYA PRODUKSI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HARGA BERAS SESUAI HET </a:t>
            </a:r>
            <a:r>
              <a:rPr lang="id-ID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id-ID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RP. 12.800 </a:t>
            </a:r>
            <a:r>
              <a:rPr lang="id-ID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(PREMIUM) SESUAI PERMENDAG NO. </a:t>
            </a:r>
            <a:r>
              <a:rPr lang="id-ID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57 TH 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PUPUK NON SUBSIDI DENGAN KUALITAS BAIK DAN STOK TERJAMIN SESUAI DENGAN HARGA PASAR</a:t>
            </a:r>
            <a:endParaRPr lang="id-ID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PENDAPATAN BERSIH </a:t>
            </a:r>
            <a:r>
              <a:rPr lang="id-ID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66,63</a:t>
            </a:r>
            <a:r>
              <a:rPr lang="id-ID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id-ID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DARI BIAYA PRODUKSI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0072" y="6145089"/>
            <a:ext cx="10945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b="1" dirty="0" smtClean="0"/>
              <a:t>Cara lama : </a:t>
            </a:r>
            <a:r>
              <a:rPr lang="en-US" b="1" dirty="0" err="1" smtClean="0"/>
              <a:t>rendemen</a:t>
            </a:r>
            <a:r>
              <a:rPr lang="en-US" b="1" dirty="0" smtClean="0"/>
              <a:t> </a:t>
            </a:r>
            <a:r>
              <a:rPr lang="en-US" b="1" dirty="0" err="1" smtClean="0"/>
              <a:t>dari</a:t>
            </a:r>
            <a:r>
              <a:rPr lang="en-US" b="1" dirty="0" smtClean="0"/>
              <a:t> GKG </a:t>
            </a:r>
            <a:r>
              <a:rPr lang="en-US" b="1" dirty="0" err="1" smtClean="0"/>
              <a:t>ke</a:t>
            </a:r>
            <a:r>
              <a:rPr lang="en-US" b="1" dirty="0" smtClean="0"/>
              <a:t> </a:t>
            </a:r>
            <a:r>
              <a:rPr lang="en-US" b="1" dirty="0" err="1" smtClean="0"/>
              <a:t>beras</a:t>
            </a:r>
            <a:r>
              <a:rPr lang="en-US" b="1" dirty="0" smtClean="0"/>
              <a:t> medium </a:t>
            </a:r>
            <a:r>
              <a:rPr lang="en-US" b="1" dirty="0" err="1" smtClean="0"/>
              <a:t>sebesar</a:t>
            </a:r>
            <a:r>
              <a:rPr lang="en-US" b="1" dirty="0" smtClean="0"/>
              <a:t> 60 %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b="1" dirty="0" smtClean="0"/>
              <a:t>Program </a:t>
            </a:r>
            <a:r>
              <a:rPr lang="en-US" b="1" dirty="0" err="1" smtClean="0"/>
              <a:t>Hulu</a:t>
            </a:r>
            <a:r>
              <a:rPr lang="en-US" b="1" dirty="0" smtClean="0"/>
              <a:t> </a:t>
            </a:r>
            <a:r>
              <a:rPr lang="en-US" b="1" dirty="0" err="1" smtClean="0"/>
              <a:t>Hilir</a:t>
            </a:r>
            <a:r>
              <a:rPr lang="en-US" b="1" dirty="0" smtClean="0"/>
              <a:t> : </a:t>
            </a:r>
            <a:r>
              <a:rPr lang="en-US" b="1" dirty="0" err="1" smtClean="0"/>
              <a:t>rendemen</a:t>
            </a:r>
            <a:r>
              <a:rPr lang="en-US" b="1" dirty="0" smtClean="0"/>
              <a:t> </a:t>
            </a:r>
            <a:r>
              <a:rPr lang="en-US" b="1" dirty="0" err="1" smtClean="0"/>
              <a:t>dari</a:t>
            </a:r>
            <a:r>
              <a:rPr lang="en-US" b="1" dirty="0" smtClean="0"/>
              <a:t> GKG </a:t>
            </a:r>
            <a:r>
              <a:rPr lang="en-US" b="1" dirty="0" err="1" smtClean="0"/>
              <a:t>ke</a:t>
            </a:r>
            <a:r>
              <a:rPr lang="en-US" b="1" dirty="0" smtClean="0"/>
              <a:t> </a:t>
            </a:r>
            <a:r>
              <a:rPr lang="en-US" b="1" dirty="0" err="1" smtClean="0"/>
              <a:t>beras</a:t>
            </a:r>
            <a:r>
              <a:rPr lang="en-US" b="1" dirty="0" smtClean="0"/>
              <a:t> medium </a:t>
            </a:r>
            <a:r>
              <a:rPr lang="en-US" b="1" dirty="0" err="1" smtClean="0"/>
              <a:t>sebesar</a:t>
            </a:r>
            <a:r>
              <a:rPr lang="en-US" b="1" dirty="0" smtClean="0"/>
              <a:t> 65 %</a:t>
            </a:r>
            <a:endParaRPr lang="en-US" b="1" dirty="0"/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4387583"/>
              </p:ext>
            </p:extLst>
          </p:nvPr>
        </p:nvGraphicFramePr>
        <p:xfrm>
          <a:off x="911424" y="1111921"/>
          <a:ext cx="10613864" cy="48622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0" name="Worksheet" r:id="rId4" imgW="7334139" imgH="4972050" progId="Excel.Sheet.12">
                  <p:embed/>
                </p:oleObj>
              </mc:Choice>
              <mc:Fallback>
                <p:oleObj name="Worksheet" r:id="rId4" imgW="7334139" imgH="497205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11424" y="1111921"/>
                        <a:ext cx="10613864" cy="48622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1625600" y="203200"/>
            <a:ext cx="9603726" cy="1188120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PERHITUNGAN RIIL NILAI TAMBAH PER HEKTAR 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DI HULU HILIR UNIT SUGIHWARAS, JOMBANG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9" name="Slide Number Placeholder 5"/>
          <p:cNvSpPr txBox="1">
            <a:spLocks/>
          </p:cNvSpPr>
          <p:nvPr/>
        </p:nvSpPr>
        <p:spPr bwMode="auto">
          <a:xfrm>
            <a:off x="11646568" y="6343627"/>
            <a:ext cx="443832" cy="428628"/>
          </a:xfrm>
          <a:prstGeom prst="ellipse">
            <a:avLst/>
          </a:prstGeom>
          <a:solidFill>
            <a:schemeClr val="tx1"/>
          </a:solidFill>
          <a:ln w="38100" cap="flat" cmpd="sng" algn="ctr">
            <a:solidFill>
              <a:srgbClr val="FFFF00"/>
            </a:solidFill>
            <a:prstDash val="solid"/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0" tIns="0" rIns="0" bIns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E368-AF4D-4E3D-8A77-F1E8A40A14C6}" type="slidenum">
              <a:rPr kumimoji="0" lang="id-ID" sz="1400" i="1" u="none" strike="noStrike" kern="1200" normalizeH="0" baseline="0" noProof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id-ID" sz="1400" i="1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3596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8B1875E8-9C07-4A46-9DD9-7776CA774DB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8" name="Rectangle 75">
            <a:extLst>
              <a:ext uri="{FF2B5EF4-FFF2-40B4-BE49-F238E27FC236}">
                <a16:creationId xmlns="" xmlns:a16="http://schemas.microsoft.com/office/drawing/2014/main" id="{4E03C20A-4F5F-4168-A397-33831C0444E5}"/>
              </a:ext>
            </a:extLst>
          </p:cNvPr>
          <p:cNvSpPr/>
          <p:nvPr/>
        </p:nvSpPr>
        <p:spPr>
          <a:xfrm flipH="1" flipV="1">
            <a:off x="7449641" y="-29033"/>
            <a:ext cx="4742358" cy="6919167"/>
          </a:xfrm>
          <a:custGeom>
            <a:avLst/>
            <a:gdLst>
              <a:gd name="connsiteX0" fmla="*/ 0 w 5676900"/>
              <a:gd name="connsiteY0" fmla="*/ 0 h 6868380"/>
              <a:gd name="connsiteX1" fmla="*/ 5676900 w 5676900"/>
              <a:gd name="connsiteY1" fmla="*/ 0 h 6868380"/>
              <a:gd name="connsiteX2" fmla="*/ 5676900 w 5676900"/>
              <a:gd name="connsiteY2" fmla="*/ 6868380 h 6868380"/>
              <a:gd name="connsiteX3" fmla="*/ 0 w 5676900"/>
              <a:gd name="connsiteY3" fmla="*/ 6868380 h 6868380"/>
              <a:gd name="connsiteX4" fmla="*/ 0 w 5676900"/>
              <a:gd name="connsiteY4" fmla="*/ 0 h 6868380"/>
              <a:gd name="connsiteX0" fmla="*/ 0 w 5676900"/>
              <a:gd name="connsiteY0" fmla="*/ 0 h 6868380"/>
              <a:gd name="connsiteX1" fmla="*/ 5676900 w 5676900"/>
              <a:gd name="connsiteY1" fmla="*/ 0 h 6868380"/>
              <a:gd name="connsiteX2" fmla="*/ 5676900 w 5676900"/>
              <a:gd name="connsiteY2" fmla="*/ 6868380 h 6868380"/>
              <a:gd name="connsiteX3" fmla="*/ 2800350 w 5676900"/>
              <a:gd name="connsiteY3" fmla="*/ 6849331 h 6868380"/>
              <a:gd name="connsiteX4" fmla="*/ 0 w 5676900"/>
              <a:gd name="connsiteY4" fmla="*/ 6868380 h 6868380"/>
              <a:gd name="connsiteX5" fmla="*/ 0 w 5676900"/>
              <a:gd name="connsiteY5" fmla="*/ 0 h 6868380"/>
              <a:gd name="connsiteX0" fmla="*/ 0 w 5676900"/>
              <a:gd name="connsiteY0" fmla="*/ 0 h 6868380"/>
              <a:gd name="connsiteX1" fmla="*/ 5676900 w 5676900"/>
              <a:gd name="connsiteY1" fmla="*/ 0 h 6868380"/>
              <a:gd name="connsiteX2" fmla="*/ 2800350 w 5676900"/>
              <a:gd name="connsiteY2" fmla="*/ 6849331 h 6868380"/>
              <a:gd name="connsiteX3" fmla="*/ 0 w 5676900"/>
              <a:gd name="connsiteY3" fmla="*/ 6868380 h 6868380"/>
              <a:gd name="connsiteX4" fmla="*/ 0 w 5676900"/>
              <a:gd name="connsiteY4" fmla="*/ 0 h 6868380"/>
              <a:gd name="connsiteX0" fmla="*/ 0 w 5676900"/>
              <a:gd name="connsiteY0" fmla="*/ 0 h 6887431"/>
              <a:gd name="connsiteX1" fmla="*/ 5676900 w 5676900"/>
              <a:gd name="connsiteY1" fmla="*/ 0 h 6887431"/>
              <a:gd name="connsiteX2" fmla="*/ 3295650 w 5676900"/>
              <a:gd name="connsiteY2" fmla="*/ 6887431 h 6887431"/>
              <a:gd name="connsiteX3" fmla="*/ 0 w 5676900"/>
              <a:gd name="connsiteY3" fmla="*/ 6868380 h 6887431"/>
              <a:gd name="connsiteX4" fmla="*/ 0 w 5676900"/>
              <a:gd name="connsiteY4" fmla="*/ 0 h 6887431"/>
              <a:gd name="connsiteX0" fmla="*/ 0 w 5676900"/>
              <a:gd name="connsiteY0" fmla="*/ 0 h 6956871"/>
              <a:gd name="connsiteX1" fmla="*/ 5676900 w 5676900"/>
              <a:gd name="connsiteY1" fmla="*/ 0 h 6956871"/>
              <a:gd name="connsiteX2" fmla="*/ 3295650 w 5676900"/>
              <a:gd name="connsiteY2" fmla="*/ 6887431 h 6956871"/>
              <a:gd name="connsiteX3" fmla="*/ 0 w 5676900"/>
              <a:gd name="connsiteY3" fmla="*/ 6956871 h 6956871"/>
              <a:gd name="connsiteX4" fmla="*/ 0 w 5676900"/>
              <a:gd name="connsiteY4" fmla="*/ 0 h 6956871"/>
              <a:gd name="connsiteX0" fmla="*/ 0 w 5676900"/>
              <a:gd name="connsiteY0" fmla="*/ 0 h 6960002"/>
              <a:gd name="connsiteX1" fmla="*/ 5676900 w 5676900"/>
              <a:gd name="connsiteY1" fmla="*/ 0 h 6960002"/>
              <a:gd name="connsiteX2" fmla="*/ 3295650 w 5676900"/>
              <a:gd name="connsiteY2" fmla="*/ 6960002 h 6960002"/>
              <a:gd name="connsiteX3" fmla="*/ 0 w 5676900"/>
              <a:gd name="connsiteY3" fmla="*/ 6956871 h 6960002"/>
              <a:gd name="connsiteX4" fmla="*/ 0 w 5676900"/>
              <a:gd name="connsiteY4" fmla="*/ 0 h 6960002"/>
              <a:gd name="connsiteX0" fmla="*/ 0 w 5676900"/>
              <a:gd name="connsiteY0" fmla="*/ 0 h 6960002"/>
              <a:gd name="connsiteX1" fmla="*/ 5676900 w 5676900"/>
              <a:gd name="connsiteY1" fmla="*/ 0 h 6960002"/>
              <a:gd name="connsiteX2" fmla="*/ 3649041 w 5676900"/>
              <a:gd name="connsiteY2" fmla="*/ 6960002 h 6960002"/>
              <a:gd name="connsiteX3" fmla="*/ 0 w 5676900"/>
              <a:gd name="connsiteY3" fmla="*/ 6956871 h 6960002"/>
              <a:gd name="connsiteX4" fmla="*/ 0 w 5676900"/>
              <a:gd name="connsiteY4" fmla="*/ 0 h 6960002"/>
              <a:gd name="connsiteX0" fmla="*/ 0 w 5676900"/>
              <a:gd name="connsiteY0" fmla="*/ 0 h 6956871"/>
              <a:gd name="connsiteX1" fmla="*/ 5676900 w 5676900"/>
              <a:gd name="connsiteY1" fmla="*/ 0 h 6956871"/>
              <a:gd name="connsiteX2" fmla="*/ 4081582 w 5676900"/>
              <a:gd name="connsiteY2" fmla="*/ 6921694 h 6956871"/>
              <a:gd name="connsiteX3" fmla="*/ 0 w 5676900"/>
              <a:gd name="connsiteY3" fmla="*/ 6956871 h 6956871"/>
              <a:gd name="connsiteX4" fmla="*/ 0 w 5676900"/>
              <a:gd name="connsiteY4" fmla="*/ 0 h 6956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6900" h="6956871">
                <a:moveTo>
                  <a:pt x="0" y="0"/>
                </a:moveTo>
                <a:lnTo>
                  <a:pt x="5676900" y="0"/>
                </a:lnTo>
                <a:lnTo>
                  <a:pt x="4081582" y="6921694"/>
                </a:lnTo>
                <a:lnTo>
                  <a:pt x="0" y="69568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pic>
        <p:nvPicPr>
          <p:cNvPr id="4" name="Picture 2" descr="Hasil gambar untuk petani">
            <a:extLst>
              <a:ext uri="{FF2B5EF4-FFF2-40B4-BE49-F238E27FC236}">
                <a16:creationId xmlns="" xmlns:a16="http://schemas.microsoft.com/office/drawing/2014/main" id="{0161B0D5-F4C1-4AAC-9C7D-8E4B047A42B9}"/>
              </a:ext>
            </a:extLst>
          </p:cNvPr>
          <p:cNvPicPr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" r="2811"/>
          <a:stretch/>
        </p:blipFill>
        <p:spPr bwMode="auto">
          <a:xfrm>
            <a:off x="-361950" y="-2"/>
            <a:ext cx="2769649" cy="979268"/>
          </a:xfrm>
          <a:prstGeom prst="parallelogram">
            <a:avLst>
              <a:gd name="adj" fmla="val 34822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75">
            <a:extLst>
              <a:ext uri="{FF2B5EF4-FFF2-40B4-BE49-F238E27FC236}">
                <a16:creationId xmlns="" xmlns:a16="http://schemas.microsoft.com/office/drawing/2014/main" id="{295F748B-5FB1-4D84-8261-B6FE4D38EEF3}"/>
              </a:ext>
            </a:extLst>
          </p:cNvPr>
          <p:cNvSpPr/>
          <p:nvPr/>
        </p:nvSpPr>
        <p:spPr>
          <a:xfrm flipH="1" flipV="1">
            <a:off x="2171700" y="-3810"/>
            <a:ext cx="10024015" cy="975360"/>
          </a:xfrm>
          <a:custGeom>
            <a:avLst/>
            <a:gdLst>
              <a:gd name="connsiteX0" fmla="*/ 0 w 5676900"/>
              <a:gd name="connsiteY0" fmla="*/ 0 h 6868380"/>
              <a:gd name="connsiteX1" fmla="*/ 5676900 w 5676900"/>
              <a:gd name="connsiteY1" fmla="*/ 0 h 6868380"/>
              <a:gd name="connsiteX2" fmla="*/ 5676900 w 5676900"/>
              <a:gd name="connsiteY2" fmla="*/ 6868380 h 6868380"/>
              <a:gd name="connsiteX3" fmla="*/ 0 w 5676900"/>
              <a:gd name="connsiteY3" fmla="*/ 6868380 h 6868380"/>
              <a:gd name="connsiteX4" fmla="*/ 0 w 5676900"/>
              <a:gd name="connsiteY4" fmla="*/ 0 h 6868380"/>
              <a:gd name="connsiteX0" fmla="*/ 0 w 5676900"/>
              <a:gd name="connsiteY0" fmla="*/ 0 h 6868380"/>
              <a:gd name="connsiteX1" fmla="*/ 5676900 w 5676900"/>
              <a:gd name="connsiteY1" fmla="*/ 0 h 6868380"/>
              <a:gd name="connsiteX2" fmla="*/ 5676900 w 5676900"/>
              <a:gd name="connsiteY2" fmla="*/ 6868380 h 6868380"/>
              <a:gd name="connsiteX3" fmla="*/ 2800350 w 5676900"/>
              <a:gd name="connsiteY3" fmla="*/ 6849331 h 6868380"/>
              <a:gd name="connsiteX4" fmla="*/ 0 w 5676900"/>
              <a:gd name="connsiteY4" fmla="*/ 6868380 h 6868380"/>
              <a:gd name="connsiteX5" fmla="*/ 0 w 5676900"/>
              <a:gd name="connsiteY5" fmla="*/ 0 h 6868380"/>
              <a:gd name="connsiteX0" fmla="*/ 0 w 5676900"/>
              <a:gd name="connsiteY0" fmla="*/ 0 h 6868380"/>
              <a:gd name="connsiteX1" fmla="*/ 5676900 w 5676900"/>
              <a:gd name="connsiteY1" fmla="*/ 0 h 6868380"/>
              <a:gd name="connsiteX2" fmla="*/ 2800350 w 5676900"/>
              <a:gd name="connsiteY2" fmla="*/ 6849331 h 6868380"/>
              <a:gd name="connsiteX3" fmla="*/ 0 w 5676900"/>
              <a:gd name="connsiteY3" fmla="*/ 6868380 h 6868380"/>
              <a:gd name="connsiteX4" fmla="*/ 0 w 5676900"/>
              <a:gd name="connsiteY4" fmla="*/ 0 h 6868380"/>
              <a:gd name="connsiteX0" fmla="*/ 0 w 5676900"/>
              <a:gd name="connsiteY0" fmla="*/ 0 h 6887431"/>
              <a:gd name="connsiteX1" fmla="*/ 5676900 w 5676900"/>
              <a:gd name="connsiteY1" fmla="*/ 0 h 6887431"/>
              <a:gd name="connsiteX2" fmla="*/ 3295650 w 5676900"/>
              <a:gd name="connsiteY2" fmla="*/ 6887431 h 6887431"/>
              <a:gd name="connsiteX3" fmla="*/ 0 w 5676900"/>
              <a:gd name="connsiteY3" fmla="*/ 6868380 h 6887431"/>
              <a:gd name="connsiteX4" fmla="*/ 0 w 5676900"/>
              <a:gd name="connsiteY4" fmla="*/ 0 h 6887431"/>
              <a:gd name="connsiteX0" fmla="*/ 0 w 5676900"/>
              <a:gd name="connsiteY0" fmla="*/ 0 h 6956871"/>
              <a:gd name="connsiteX1" fmla="*/ 5676900 w 5676900"/>
              <a:gd name="connsiteY1" fmla="*/ 0 h 6956871"/>
              <a:gd name="connsiteX2" fmla="*/ 3295650 w 5676900"/>
              <a:gd name="connsiteY2" fmla="*/ 6887431 h 6956871"/>
              <a:gd name="connsiteX3" fmla="*/ 0 w 5676900"/>
              <a:gd name="connsiteY3" fmla="*/ 6956871 h 6956871"/>
              <a:gd name="connsiteX4" fmla="*/ 0 w 5676900"/>
              <a:gd name="connsiteY4" fmla="*/ 0 h 6956871"/>
              <a:gd name="connsiteX0" fmla="*/ 0 w 5676900"/>
              <a:gd name="connsiteY0" fmla="*/ 0 h 6960002"/>
              <a:gd name="connsiteX1" fmla="*/ 5676900 w 5676900"/>
              <a:gd name="connsiteY1" fmla="*/ 0 h 6960002"/>
              <a:gd name="connsiteX2" fmla="*/ 3295650 w 5676900"/>
              <a:gd name="connsiteY2" fmla="*/ 6960002 h 6960002"/>
              <a:gd name="connsiteX3" fmla="*/ 0 w 5676900"/>
              <a:gd name="connsiteY3" fmla="*/ 6956871 h 6960002"/>
              <a:gd name="connsiteX4" fmla="*/ 0 w 5676900"/>
              <a:gd name="connsiteY4" fmla="*/ 0 h 6960002"/>
              <a:gd name="connsiteX0" fmla="*/ 0 w 5676900"/>
              <a:gd name="connsiteY0" fmla="*/ 0 h 6960002"/>
              <a:gd name="connsiteX1" fmla="*/ 5676900 w 5676900"/>
              <a:gd name="connsiteY1" fmla="*/ 0 h 6960002"/>
              <a:gd name="connsiteX2" fmla="*/ 3649041 w 5676900"/>
              <a:gd name="connsiteY2" fmla="*/ 6960002 h 6960002"/>
              <a:gd name="connsiteX3" fmla="*/ 0 w 5676900"/>
              <a:gd name="connsiteY3" fmla="*/ 6956871 h 6960002"/>
              <a:gd name="connsiteX4" fmla="*/ 0 w 5676900"/>
              <a:gd name="connsiteY4" fmla="*/ 0 h 6960002"/>
              <a:gd name="connsiteX0" fmla="*/ 0 w 5676900"/>
              <a:gd name="connsiteY0" fmla="*/ 0 h 6960002"/>
              <a:gd name="connsiteX1" fmla="*/ 3933686 w 5676900"/>
              <a:gd name="connsiteY1" fmla="*/ 14872 h 6960002"/>
              <a:gd name="connsiteX2" fmla="*/ 5676900 w 5676900"/>
              <a:gd name="connsiteY2" fmla="*/ 0 h 6960002"/>
              <a:gd name="connsiteX3" fmla="*/ 3649041 w 5676900"/>
              <a:gd name="connsiteY3" fmla="*/ 6960002 h 6960002"/>
              <a:gd name="connsiteX4" fmla="*/ 0 w 5676900"/>
              <a:gd name="connsiteY4" fmla="*/ 6956871 h 6960002"/>
              <a:gd name="connsiteX5" fmla="*/ 0 w 5676900"/>
              <a:gd name="connsiteY5" fmla="*/ 0 h 6960002"/>
              <a:gd name="connsiteX0" fmla="*/ 0 w 3933686"/>
              <a:gd name="connsiteY0" fmla="*/ 0 h 6960002"/>
              <a:gd name="connsiteX1" fmla="*/ 3933686 w 3933686"/>
              <a:gd name="connsiteY1" fmla="*/ 14872 h 6960002"/>
              <a:gd name="connsiteX2" fmla="*/ 3649041 w 3933686"/>
              <a:gd name="connsiteY2" fmla="*/ 6960002 h 6960002"/>
              <a:gd name="connsiteX3" fmla="*/ 0 w 3933686"/>
              <a:gd name="connsiteY3" fmla="*/ 6956871 h 6960002"/>
              <a:gd name="connsiteX4" fmla="*/ 0 w 3933686"/>
              <a:gd name="connsiteY4" fmla="*/ 0 h 6960002"/>
              <a:gd name="connsiteX0" fmla="*/ 0 w 3933686"/>
              <a:gd name="connsiteY0" fmla="*/ 0 h 6960002"/>
              <a:gd name="connsiteX1" fmla="*/ 3933686 w 3933686"/>
              <a:gd name="connsiteY1" fmla="*/ 14872 h 6960002"/>
              <a:gd name="connsiteX2" fmla="*/ 3743634 w 3933686"/>
              <a:gd name="connsiteY2" fmla="*/ 6960002 h 6960002"/>
              <a:gd name="connsiteX3" fmla="*/ 0 w 3933686"/>
              <a:gd name="connsiteY3" fmla="*/ 6956871 h 6960002"/>
              <a:gd name="connsiteX4" fmla="*/ 0 w 3933686"/>
              <a:gd name="connsiteY4" fmla="*/ 0 h 6960002"/>
              <a:gd name="connsiteX0" fmla="*/ 0 w 3913660"/>
              <a:gd name="connsiteY0" fmla="*/ 0 h 6960002"/>
              <a:gd name="connsiteX1" fmla="*/ 3913660 w 3913660"/>
              <a:gd name="connsiteY1" fmla="*/ 14871 h 6960002"/>
              <a:gd name="connsiteX2" fmla="*/ 3743634 w 3913660"/>
              <a:gd name="connsiteY2" fmla="*/ 6960002 h 6960002"/>
              <a:gd name="connsiteX3" fmla="*/ 0 w 3913660"/>
              <a:gd name="connsiteY3" fmla="*/ 6956871 h 6960002"/>
              <a:gd name="connsiteX4" fmla="*/ 0 w 3913660"/>
              <a:gd name="connsiteY4" fmla="*/ 0 h 6960002"/>
              <a:gd name="connsiteX0" fmla="*/ 0 w 3893316"/>
              <a:gd name="connsiteY0" fmla="*/ 0 h 6960002"/>
              <a:gd name="connsiteX1" fmla="*/ 3893316 w 3893316"/>
              <a:gd name="connsiteY1" fmla="*/ 14871 h 6960002"/>
              <a:gd name="connsiteX2" fmla="*/ 3743634 w 3893316"/>
              <a:gd name="connsiteY2" fmla="*/ 6960002 h 6960002"/>
              <a:gd name="connsiteX3" fmla="*/ 0 w 3893316"/>
              <a:gd name="connsiteY3" fmla="*/ 6956871 h 6960002"/>
              <a:gd name="connsiteX4" fmla="*/ 0 w 3893316"/>
              <a:gd name="connsiteY4" fmla="*/ 0 h 6960002"/>
              <a:gd name="connsiteX0" fmla="*/ 0 w 3893316"/>
              <a:gd name="connsiteY0" fmla="*/ 0 h 6981366"/>
              <a:gd name="connsiteX1" fmla="*/ 3893316 w 3893316"/>
              <a:gd name="connsiteY1" fmla="*/ 14871 h 6981366"/>
              <a:gd name="connsiteX2" fmla="*/ 3743634 w 3893316"/>
              <a:gd name="connsiteY2" fmla="*/ 6960002 h 6981366"/>
              <a:gd name="connsiteX3" fmla="*/ 3727855 w 3893316"/>
              <a:gd name="connsiteY3" fmla="*/ 6981366 h 6981366"/>
              <a:gd name="connsiteX4" fmla="*/ 0 w 3893316"/>
              <a:gd name="connsiteY4" fmla="*/ 6956871 h 6981366"/>
              <a:gd name="connsiteX5" fmla="*/ 0 w 3893316"/>
              <a:gd name="connsiteY5" fmla="*/ 0 h 6981366"/>
              <a:gd name="connsiteX0" fmla="*/ 0 w 3893316"/>
              <a:gd name="connsiteY0" fmla="*/ 0 h 6981366"/>
              <a:gd name="connsiteX1" fmla="*/ 3893316 w 3893316"/>
              <a:gd name="connsiteY1" fmla="*/ 14871 h 6981366"/>
              <a:gd name="connsiteX2" fmla="*/ 3727855 w 3893316"/>
              <a:gd name="connsiteY2" fmla="*/ 6981366 h 6981366"/>
              <a:gd name="connsiteX3" fmla="*/ 0 w 3893316"/>
              <a:gd name="connsiteY3" fmla="*/ 6956871 h 6981366"/>
              <a:gd name="connsiteX4" fmla="*/ 0 w 3893316"/>
              <a:gd name="connsiteY4" fmla="*/ 0 h 6981366"/>
              <a:gd name="connsiteX0" fmla="*/ 0 w 3893316"/>
              <a:gd name="connsiteY0" fmla="*/ 19308 h 7000674"/>
              <a:gd name="connsiteX1" fmla="*/ 3850801 w 3893316"/>
              <a:gd name="connsiteY1" fmla="*/ 0 h 7000674"/>
              <a:gd name="connsiteX2" fmla="*/ 3893316 w 3893316"/>
              <a:gd name="connsiteY2" fmla="*/ 34179 h 7000674"/>
              <a:gd name="connsiteX3" fmla="*/ 3727855 w 3893316"/>
              <a:gd name="connsiteY3" fmla="*/ 7000674 h 7000674"/>
              <a:gd name="connsiteX4" fmla="*/ 0 w 3893316"/>
              <a:gd name="connsiteY4" fmla="*/ 6976179 h 7000674"/>
              <a:gd name="connsiteX5" fmla="*/ 0 w 3893316"/>
              <a:gd name="connsiteY5" fmla="*/ 19308 h 7000674"/>
              <a:gd name="connsiteX0" fmla="*/ 0 w 3850801"/>
              <a:gd name="connsiteY0" fmla="*/ 19308 h 7000674"/>
              <a:gd name="connsiteX1" fmla="*/ 3850801 w 3850801"/>
              <a:gd name="connsiteY1" fmla="*/ 0 h 7000674"/>
              <a:gd name="connsiteX2" fmla="*/ 3727855 w 3850801"/>
              <a:gd name="connsiteY2" fmla="*/ 7000674 h 7000674"/>
              <a:gd name="connsiteX3" fmla="*/ 0 w 3850801"/>
              <a:gd name="connsiteY3" fmla="*/ 6976179 h 7000674"/>
              <a:gd name="connsiteX4" fmla="*/ 0 w 3850801"/>
              <a:gd name="connsiteY4" fmla="*/ 19308 h 700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0801" h="7000674">
                <a:moveTo>
                  <a:pt x="0" y="19308"/>
                </a:moveTo>
                <a:lnTo>
                  <a:pt x="3850801" y="0"/>
                </a:lnTo>
                <a:lnTo>
                  <a:pt x="3727855" y="7000674"/>
                </a:lnTo>
                <a:lnTo>
                  <a:pt x="0" y="6976179"/>
                </a:lnTo>
                <a:lnTo>
                  <a:pt x="0" y="19308"/>
                </a:lnTo>
                <a:close/>
              </a:path>
            </a:pathLst>
          </a:custGeom>
          <a:gradFill flip="none" rotWithShape="1">
            <a:gsLst>
              <a:gs pos="0">
                <a:srgbClr val="0D453D"/>
              </a:gs>
              <a:gs pos="100000">
                <a:srgbClr val="1C8D79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" name="Parallelogram 2">
            <a:extLst>
              <a:ext uri="{FF2B5EF4-FFF2-40B4-BE49-F238E27FC236}">
                <a16:creationId xmlns="" xmlns:a16="http://schemas.microsoft.com/office/drawing/2014/main" id="{17EB738D-77FF-4602-AEF9-B40225FC1767}"/>
              </a:ext>
            </a:extLst>
          </p:cNvPr>
          <p:cNvSpPr/>
          <p:nvPr/>
        </p:nvSpPr>
        <p:spPr>
          <a:xfrm>
            <a:off x="1711841" y="95717"/>
            <a:ext cx="660341" cy="1096507"/>
          </a:xfrm>
          <a:prstGeom prst="parallelogram">
            <a:avLst>
              <a:gd name="adj" fmla="val 6234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F1B1AC0-DC76-46CA-AB52-A1437364E3BF}"/>
              </a:ext>
            </a:extLst>
          </p:cNvPr>
          <p:cNvSpPr txBox="1"/>
          <p:nvPr/>
        </p:nvSpPr>
        <p:spPr>
          <a:xfrm>
            <a:off x="2655943" y="154465"/>
            <a:ext cx="9485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Eras Bold ITC" panose="020B0907030504020204" pitchFamily="34" charset="0"/>
              </a:rPr>
              <a:t>DUKUNGAN PEMERINTAH</a:t>
            </a:r>
          </a:p>
        </p:txBody>
      </p:sp>
      <p:sp>
        <p:nvSpPr>
          <p:cNvPr id="75" name="Parallelogram 74">
            <a:extLst>
              <a:ext uri="{FF2B5EF4-FFF2-40B4-BE49-F238E27FC236}">
                <a16:creationId xmlns="" xmlns:a16="http://schemas.microsoft.com/office/drawing/2014/main" id="{1A621F5B-7F63-4C1E-AA3D-A0F6660FE136}"/>
              </a:ext>
            </a:extLst>
          </p:cNvPr>
          <p:cNvSpPr/>
          <p:nvPr/>
        </p:nvSpPr>
        <p:spPr>
          <a:xfrm>
            <a:off x="2235183" y="-14920"/>
            <a:ext cx="283434" cy="648450"/>
          </a:xfrm>
          <a:prstGeom prst="parallelogram">
            <a:avLst>
              <a:gd name="adj" fmla="val 780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1AE214D-30ED-4581-8190-5EE69BCD9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198" y="1975814"/>
            <a:ext cx="3240431" cy="47745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1F4E97A-8558-4679-BFD7-4934DE1E7DB7}"/>
              </a:ext>
            </a:extLst>
          </p:cNvPr>
          <p:cNvSpPr txBox="1"/>
          <p:nvPr/>
        </p:nvSpPr>
        <p:spPr>
          <a:xfrm>
            <a:off x="653142" y="4219547"/>
            <a:ext cx="3853223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d-ID" b="1" dirty="0"/>
              <a:t>PENUGASAN KEPADA PT. JGU SEBAGAI PENYELENGGARA PUSAT DISTRIBUSI REGIONAL KEBUTUHAN BAHAN POKOK JAWA TIMUR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33B2108-5D68-4A08-AB17-DF389640BB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1637" y="1975814"/>
            <a:ext cx="3259193" cy="47745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292E96F-DF97-4348-990E-5FECF65EAD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2239" y="1929029"/>
            <a:ext cx="2964814" cy="477450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EC24A97-1229-4366-A176-E8948660FC46}"/>
              </a:ext>
            </a:extLst>
          </p:cNvPr>
          <p:cNvSpPr/>
          <p:nvPr/>
        </p:nvSpPr>
        <p:spPr>
          <a:xfrm>
            <a:off x="1112969" y="1413290"/>
            <a:ext cx="30835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600" b="1" i="1" dirty="0">
                <a:solidFill>
                  <a:schemeClr val="bg1"/>
                </a:solidFill>
              </a:rPr>
              <a:t>KEPUTUSAN GUBERNUR</a:t>
            </a:r>
          </a:p>
          <a:p>
            <a:pPr algn="ctr"/>
            <a:r>
              <a:rPr lang="id-ID" sz="1600" b="1" i="1" dirty="0">
                <a:solidFill>
                  <a:schemeClr val="bg1"/>
                </a:solidFill>
              </a:rPr>
              <a:t>JAWA TIMUR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82C0A783-2963-46D9-B6CA-4CDCBECB61EE}"/>
              </a:ext>
            </a:extLst>
          </p:cNvPr>
          <p:cNvSpPr/>
          <p:nvPr/>
        </p:nvSpPr>
        <p:spPr>
          <a:xfrm>
            <a:off x="5077459" y="1362179"/>
            <a:ext cx="30835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600" b="1" i="1" dirty="0">
                <a:solidFill>
                  <a:schemeClr val="bg1"/>
                </a:solidFill>
              </a:rPr>
              <a:t>PERATURAN GUBERNUR</a:t>
            </a:r>
          </a:p>
          <a:p>
            <a:pPr algn="ctr"/>
            <a:r>
              <a:rPr lang="id-ID" sz="1600" b="1" i="1" dirty="0">
                <a:solidFill>
                  <a:schemeClr val="bg1"/>
                </a:solidFill>
              </a:rPr>
              <a:t>JAWA TIMUR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5BB689C8-F1B3-4B8A-BB23-44E87922E34E}"/>
              </a:ext>
            </a:extLst>
          </p:cNvPr>
          <p:cNvSpPr/>
          <p:nvPr/>
        </p:nvSpPr>
        <p:spPr>
          <a:xfrm>
            <a:off x="8634729" y="1342349"/>
            <a:ext cx="30835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600" b="1" i="1" dirty="0">
                <a:solidFill>
                  <a:schemeClr val="bg1"/>
                </a:solidFill>
              </a:rPr>
              <a:t>SURAT EDARAN</a:t>
            </a:r>
          </a:p>
          <a:p>
            <a:pPr algn="ctr"/>
            <a:r>
              <a:rPr lang="id-ID" sz="1600" b="1" i="1" dirty="0">
                <a:solidFill>
                  <a:schemeClr val="bg1"/>
                </a:solidFill>
              </a:rPr>
              <a:t> GUBERNUR JAWA TIMUR</a:t>
            </a:r>
          </a:p>
        </p:txBody>
      </p:sp>
      <p:sp>
        <p:nvSpPr>
          <p:cNvPr id="17" name="Slide Number Placeholder 5"/>
          <p:cNvSpPr txBox="1">
            <a:spLocks/>
          </p:cNvSpPr>
          <p:nvPr/>
        </p:nvSpPr>
        <p:spPr bwMode="auto">
          <a:xfrm>
            <a:off x="11646568" y="6343627"/>
            <a:ext cx="443832" cy="428628"/>
          </a:xfrm>
          <a:prstGeom prst="ellipse">
            <a:avLst/>
          </a:prstGeom>
          <a:solidFill>
            <a:schemeClr val="tx1"/>
          </a:solidFill>
          <a:ln w="38100" cap="flat" cmpd="sng" algn="ctr">
            <a:solidFill>
              <a:srgbClr val="FFFF00"/>
            </a:solidFill>
            <a:prstDash val="solid"/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0" tIns="0" rIns="0" bIns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E368-AF4D-4E3D-8A77-F1E8A40A14C6}" type="slidenum">
              <a:rPr kumimoji="0" lang="id-ID" sz="1400" i="1" u="none" strike="noStrike" kern="1200" normalizeH="0" baseline="0" noProof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d-ID" sz="1400" i="1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8314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4400" y="4487333"/>
            <a:ext cx="5486400" cy="623623"/>
          </a:xfrm>
        </p:spPr>
        <p:txBody>
          <a:bodyPr/>
          <a:lstStyle/>
          <a:p>
            <a:r>
              <a:rPr lang="id-ID" dirty="0"/>
              <a:t>C</a:t>
            </a:r>
            <a:r>
              <a:rPr lang="en-US" dirty="0" smtClean="0"/>
              <a:t>. PENUTUP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D57F-4572-4074-8542-1C7C1B57631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88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57629" y="280629"/>
            <a:ext cx="4392000" cy="707344"/>
          </a:xfrm>
        </p:spPr>
        <p:txBody>
          <a:bodyPr/>
          <a:lstStyle/>
          <a:p>
            <a:r>
              <a:rPr lang="en-ID" dirty="0" smtClean="0"/>
              <a:t>KESIMPULAN</a:t>
            </a:r>
            <a:endParaRPr lang="en-US" dirty="0"/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 bwMode="auto">
          <a:xfrm>
            <a:off x="11646568" y="6343627"/>
            <a:ext cx="443832" cy="428628"/>
          </a:xfrm>
          <a:prstGeom prst="ellipse">
            <a:avLst/>
          </a:prstGeom>
          <a:solidFill>
            <a:schemeClr val="tx1"/>
          </a:solidFill>
          <a:ln w="38100" cap="flat" cmpd="sng" algn="ctr">
            <a:solidFill>
              <a:srgbClr val="FFFF00"/>
            </a:solidFill>
            <a:prstDash val="solid"/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0" tIns="0" rIns="0" bIns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E368-AF4D-4E3D-8A77-F1E8A40A14C6}" type="slidenum">
              <a:rPr kumimoji="0" lang="id-ID" sz="1400" i="1" u="none" strike="noStrike" kern="1200" normalizeH="0" baseline="0" noProof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d-ID" sz="1400" i="1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95014" y="2550919"/>
            <a:ext cx="11401972" cy="468295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5714" indent="-725714" algn="r">
              <a:buFont typeface="+mj-lt"/>
              <a:buAutoNum type="arabicPeriod"/>
            </a:pPr>
            <a:r>
              <a:rPr lang="en-US" b="1" dirty="0" smtClean="0"/>
              <a:t>PENGADAAN SARANA PRODUKSI DAN PEMASARAN HASIL DILAKUKAN OLEH SATU MANAJEMEN DALAM KELOMPOK. </a:t>
            </a:r>
            <a:endParaRPr lang="id-ID" b="1" dirty="0" smtClean="0"/>
          </a:p>
          <a:p>
            <a:pPr marL="725714" indent="-725714" algn="r">
              <a:buFont typeface="+mj-lt"/>
              <a:buAutoNum type="arabicPeriod"/>
            </a:pPr>
            <a:r>
              <a:rPr lang="en-US" b="1" dirty="0" smtClean="0"/>
              <a:t>PELAKSANAAN USAHA TANI MEN</a:t>
            </a:r>
            <a:r>
              <a:rPr lang="id-ID" b="1" dirty="0" smtClean="0"/>
              <a:t>GA</a:t>
            </a:r>
            <a:r>
              <a:rPr lang="en-US" b="1" dirty="0" smtClean="0"/>
              <a:t>CU PADA TEKNOLOGI KESEPAKATAN BERSAMA OLEH ANGGOTA KELOMPOK TANI BERDASARKAN MASUKAN DARI PENELITI/PENYULUH (</a:t>
            </a:r>
            <a:r>
              <a:rPr lang="en-US" b="1" i="1" dirty="0" smtClean="0"/>
              <a:t>TOP DOWN</a:t>
            </a:r>
            <a:r>
              <a:rPr lang="en-US" b="1" dirty="0" smtClean="0"/>
              <a:t>) DAN PENGALAMAN PETANI (</a:t>
            </a:r>
            <a:r>
              <a:rPr lang="en-US" b="1" i="1" dirty="0" smtClean="0"/>
              <a:t>BOTTOM UP</a:t>
            </a:r>
            <a:r>
              <a:rPr lang="en-US" b="1" dirty="0" smtClean="0"/>
              <a:t>).</a:t>
            </a:r>
            <a:endParaRPr lang="id-ID" b="1" dirty="0" smtClean="0"/>
          </a:p>
          <a:p>
            <a:pPr marL="725714" indent="-725714" algn="r">
              <a:buFont typeface="+mj-lt"/>
              <a:buAutoNum type="arabicPeriod"/>
            </a:pPr>
            <a:r>
              <a:rPr lang="en-US" b="1" dirty="0" smtClean="0"/>
              <a:t>KEGIATAN </a:t>
            </a:r>
            <a:r>
              <a:rPr lang="en-US" b="1" i="1" dirty="0" smtClean="0"/>
              <a:t>OFF FARM</a:t>
            </a:r>
            <a:r>
              <a:rPr lang="en-US" b="1" dirty="0" smtClean="0"/>
              <a:t> DILAKUKAN OLEH ANGGOTA KELOMPOK TANI DIDASARKAN PELUANG, KEKUATAN DAN SUMBERDAYA PERTANIAN YANG ADA DI DAERAH SETEMPAT.</a:t>
            </a:r>
            <a:endParaRPr lang="id-ID" b="1" dirty="0" smtClean="0"/>
          </a:p>
          <a:p>
            <a:pPr marL="725714" indent="-725714" algn="r">
              <a:buFont typeface="+mj-lt"/>
              <a:buAutoNum type="arabicPeriod"/>
            </a:pPr>
            <a:endParaRPr lang="id-ID" b="1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735628" y="1549661"/>
            <a:ext cx="6910940" cy="914624"/>
          </a:xfrm>
          <a:prstGeom prst="rect">
            <a:avLst/>
          </a:prstGeom>
          <a:solidFill>
            <a:srgbClr val="1D3A00"/>
          </a:solidFill>
        </p:spPr>
        <p:txBody>
          <a:bodyPr vert="horz" wrap="none" lIns="91440" tIns="45720" rIns="91440" bIns="45720" numCol="1" rtlCol="0" anchor="ctr">
            <a:prstTxWarp prst="textPlain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800" kern="1200" dirty="0">
                <a:ln>
                  <a:noFill/>
                </a:ln>
                <a:solidFill>
                  <a:sysClr val="windowText" lastClr="000000"/>
                </a:solidFill>
                <a:latin typeface="Haettenschweiler" panose="020B0706040902060204" pitchFamily="34" charset="0"/>
                <a:ea typeface="+mn-ea"/>
                <a:cs typeface="+mn-cs"/>
              </a:defRPr>
            </a:lvl1pPr>
          </a:lstStyle>
          <a:p>
            <a:pPr algn="r"/>
            <a:r>
              <a:rPr lang="id-ID" sz="2400" b="1" dirty="0" smtClean="0">
                <a:solidFill>
                  <a:schemeClr val="bg1"/>
                </a:solidFill>
              </a:rPr>
              <a:t/>
            </a:r>
            <a:br>
              <a:rPr lang="id-ID" sz="2400" b="1" dirty="0" smtClean="0">
                <a:solidFill>
                  <a:schemeClr val="bg1"/>
                </a:solidFill>
              </a:rPr>
            </a:br>
            <a:r>
              <a:rPr lang="id-ID" sz="2400" b="1" dirty="0" smtClean="0">
                <a:solidFill>
                  <a:schemeClr val="bg1"/>
                </a:solidFill>
                <a:latin typeface="Trebuchet MS" pitchFamily="34" charset="0"/>
              </a:rPr>
              <a:t>FAKTOR PENENTU KEBERHASILAN</a:t>
            </a:r>
            <a:br>
              <a:rPr lang="id-ID" sz="2400" b="1" dirty="0" smtClean="0">
                <a:solidFill>
                  <a:schemeClr val="bg1"/>
                </a:solidFill>
                <a:latin typeface="Trebuchet MS" pitchFamily="34" charset="0"/>
              </a:rPr>
            </a:br>
            <a:r>
              <a:rPr lang="id-ID" sz="2400" b="1" dirty="0" smtClean="0">
                <a:solidFill>
                  <a:schemeClr val="bg1"/>
                </a:solidFill>
                <a:latin typeface="Trebuchet MS" pitchFamily="34" charset="0"/>
              </a:rPr>
              <a:t> PENGUATAN PERMODALAN DI TINGKAT PETANI</a:t>
            </a:r>
            <a:br>
              <a:rPr lang="id-ID" sz="2400" b="1" dirty="0" smtClean="0">
                <a:solidFill>
                  <a:schemeClr val="bg1"/>
                </a:solidFill>
                <a:latin typeface="Trebuchet MS" pitchFamily="34" charset="0"/>
              </a:rPr>
            </a:br>
            <a:endParaRPr lang="id-ID" sz="24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88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910" y="3917482"/>
            <a:ext cx="9577137" cy="721836"/>
          </a:xfrm>
        </p:spPr>
        <p:txBody>
          <a:bodyPr/>
          <a:lstStyle/>
          <a:p>
            <a:r>
              <a:rPr lang="en-US" dirty="0"/>
              <a:t>A. </a:t>
            </a:r>
            <a:r>
              <a:rPr lang="id-ID" dirty="0" smtClean="0"/>
              <a:t>MODEL HULU HILIR AGROMARITIM SEKTOR PERTANIAN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D57F-4572-4074-8542-1C7C1B576314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67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asil gambar untuk petani">
            <a:extLst>
              <a:ext uri="{FF2B5EF4-FFF2-40B4-BE49-F238E27FC236}">
                <a16:creationId xmlns="" xmlns:a16="http://schemas.microsoft.com/office/drawing/2014/main" id="{E5A3AD0E-8281-4979-A637-EC1701677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610" y="-4431"/>
            <a:ext cx="12209610" cy="686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5">
            <a:extLst>
              <a:ext uri="{FF2B5EF4-FFF2-40B4-BE49-F238E27FC236}">
                <a16:creationId xmlns="" xmlns:a16="http://schemas.microsoft.com/office/drawing/2014/main" id="{54196C3E-959E-417A-ADF9-46D7D6067903}"/>
              </a:ext>
            </a:extLst>
          </p:cNvPr>
          <p:cNvSpPr/>
          <p:nvPr/>
        </p:nvSpPr>
        <p:spPr>
          <a:xfrm flipH="1" flipV="1">
            <a:off x="4487910" y="6008006"/>
            <a:ext cx="7677149" cy="158466"/>
          </a:xfrm>
          <a:custGeom>
            <a:avLst/>
            <a:gdLst>
              <a:gd name="connsiteX0" fmla="*/ 0 w 5676900"/>
              <a:gd name="connsiteY0" fmla="*/ 0 h 6868380"/>
              <a:gd name="connsiteX1" fmla="*/ 5676900 w 5676900"/>
              <a:gd name="connsiteY1" fmla="*/ 0 h 6868380"/>
              <a:gd name="connsiteX2" fmla="*/ 5676900 w 5676900"/>
              <a:gd name="connsiteY2" fmla="*/ 6868380 h 6868380"/>
              <a:gd name="connsiteX3" fmla="*/ 0 w 5676900"/>
              <a:gd name="connsiteY3" fmla="*/ 6868380 h 6868380"/>
              <a:gd name="connsiteX4" fmla="*/ 0 w 5676900"/>
              <a:gd name="connsiteY4" fmla="*/ 0 h 6868380"/>
              <a:gd name="connsiteX0" fmla="*/ 0 w 5676900"/>
              <a:gd name="connsiteY0" fmla="*/ 0 h 6868380"/>
              <a:gd name="connsiteX1" fmla="*/ 5676900 w 5676900"/>
              <a:gd name="connsiteY1" fmla="*/ 0 h 6868380"/>
              <a:gd name="connsiteX2" fmla="*/ 5676900 w 5676900"/>
              <a:gd name="connsiteY2" fmla="*/ 6868380 h 6868380"/>
              <a:gd name="connsiteX3" fmla="*/ 2800350 w 5676900"/>
              <a:gd name="connsiteY3" fmla="*/ 6849331 h 6868380"/>
              <a:gd name="connsiteX4" fmla="*/ 0 w 5676900"/>
              <a:gd name="connsiteY4" fmla="*/ 6868380 h 6868380"/>
              <a:gd name="connsiteX5" fmla="*/ 0 w 5676900"/>
              <a:gd name="connsiteY5" fmla="*/ 0 h 6868380"/>
              <a:gd name="connsiteX0" fmla="*/ 0 w 5676900"/>
              <a:gd name="connsiteY0" fmla="*/ 0 h 6868380"/>
              <a:gd name="connsiteX1" fmla="*/ 5676900 w 5676900"/>
              <a:gd name="connsiteY1" fmla="*/ 0 h 6868380"/>
              <a:gd name="connsiteX2" fmla="*/ 2800350 w 5676900"/>
              <a:gd name="connsiteY2" fmla="*/ 6849331 h 6868380"/>
              <a:gd name="connsiteX3" fmla="*/ 0 w 5676900"/>
              <a:gd name="connsiteY3" fmla="*/ 6868380 h 6868380"/>
              <a:gd name="connsiteX4" fmla="*/ 0 w 5676900"/>
              <a:gd name="connsiteY4" fmla="*/ 0 h 6868380"/>
              <a:gd name="connsiteX0" fmla="*/ 0 w 5676900"/>
              <a:gd name="connsiteY0" fmla="*/ 0 h 6887431"/>
              <a:gd name="connsiteX1" fmla="*/ 5676900 w 5676900"/>
              <a:gd name="connsiteY1" fmla="*/ 0 h 6887431"/>
              <a:gd name="connsiteX2" fmla="*/ 3295650 w 5676900"/>
              <a:gd name="connsiteY2" fmla="*/ 6887431 h 6887431"/>
              <a:gd name="connsiteX3" fmla="*/ 0 w 5676900"/>
              <a:gd name="connsiteY3" fmla="*/ 6868380 h 6887431"/>
              <a:gd name="connsiteX4" fmla="*/ 0 w 5676900"/>
              <a:gd name="connsiteY4" fmla="*/ 0 h 6887431"/>
              <a:gd name="connsiteX0" fmla="*/ 0 w 5676900"/>
              <a:gd name="connsiteY0" fmla="*/ 0 h 6956871"/>
              <a:gd name="connsiteX1" fmla="*/ 5676900 w 5676900"/>
              <a:gd name="connsiteY1" fmla="*/ 0 h 6956871"/>
              <a:gd name="connsiteX2" fmla="*/ 3295650 w 5676900"/>
              <a:gd name="connsiteY2" fmla="*/ 6887431 h 6956871"/>
              <a:gd name="connsiteX3" fmla="*/ 0 w 5676900"/>
              <a:gd name="connsiteY3" fmla="*/ 6956871 h 6956871"/>
              <a:gd name="connsiteX4" fmla="*/ 0 w 5676900"/>
              <a:gd name="connsiteY4" fmla="*/ 0 h 6956871"/>
              <a:gd name="connsiteX0" fmla="*/ 0 w 5676900"/>
              <a:gd name="connsiteY0" fmla="*/ 0 h 6960002"/>
              <a:gd name="connsiteX1" fmla="*/ 5676900 w 5676900"/>
              <a:gd name="connsiteY1" fmla="*/ 0 h 6960002"/>
              <a:gd name="connsiteX2" fmla="*/ 3295650 w 5676900"/>
              <a:gd name="connsiteY2" fmla="*/ 6960002 h 6960002"/>
              <a:gd name="connsiteX3" fmla="*/ 0 w 5676900"/>
              <a:gd name="connsiteY3" fmla="*/ 6956871 h 6960002"/>
              <a:gd name="connsiteX4" fmla="*/ 0 w 5676900"/>
              <a:gd name="connsiteY4" fmla="*/ 0 h 6960002"/>
              <a:gd name="connsiteX0" fmla="*/ 0 w 5676900"/>
              <a:gd name="connsiteY0" fmla="*/ 0 h 6960002"/>
              <a:gd name="connsiteX1" fmla="*/ 5676900 w 5676900"/>
              <a:gd name="connsiteY1" fmla="*/ 0 h 6960002"/>
              <a:gd name="connsiteX2" fmla="*/ 3649041 w 5676900"/>
              <a:gd name="connsiteY2" fmla="*/ 6960002 h 6960002"/>
              <a:gd name="connsiteX3" fmla="*/ 0 w 5676900"/>
              <a:gd name="connsiteY3" fmla="*/ 6956871 h 6960002"/>
              <a:gd name="connsiteX4" fmla="*/ 0 w 5676900"/>
              <a:gd name="connsiteY4" fmla="*/ 0 h 6960002"/>
              <a:gd name="connsiteX0" fmla="*/ 0 w 5676900"/>
              <a:gd name="connsiteY0" fmla="*/ 0 h 6960002"/>
              <a:gd name="connsiteX1" fmla="*/ 3933686 w 5676900"/>
              <a:gd name="connsiteY1" fmla="*/ 14872 h 6960002"/>
              <a:gd name="connsiteX2" fmla="*/ 5676900 w 5676900"/>
              <a:gd name="connsiteY2" fmla="*/ 0 h 6960002"/>
              <a:gd name="connsiteX3" fmla="*/ 3649041 w 5676900"/>
              <a:gd name="connsiteY3" fmla="*/ 6960002 h 6960002"/>
              <a:gd name="connsiteX4" fmla="*/ 0 w 5676900"/>
              <a:gd name="connsiteY4" fmla="*/ 6956871 h 6960002"/>
              <a:gd name="connsiteX5" fmla="*/ 0 w 5676900"/>
              <a:gd name="connsiteY5" fmla="*/ 0 h 6960002"/>
              <a:gd name="connsiteX0" fmla="*/ 0 w 3933686"/>
              <a:gd name="connsiteY0" fmla="*/ 0 h 6960002"/>
              <a:gd name="connsiteX1" fmla="*/ 3933686 w 3933686"/>
              <a:gd name="connsiteY1" fmla="*/ 14872 h 6960002"/>
              <a:gd name="connsiteX2" fmla="*/ 3649041 w 3933686"/>
              <a:gd name="connsiteY2" fmla="*/ 6960002 h 6960002"/>
              <a:gd name="connsiteX3" fmla="*/ 0 w 3933686"/>
              <a:gd name="connsiteY3" fmla="*/ 6956871 h 6960002"/>
              <a:gd name="connsiteX4" fmla="*/ 0 w 3933686"/>
              <a:gd name="connsiteY4" fmla="*/ 0 h 6960002"/>
              <a:gd name="connsiteX0" fmla="*/ 0 w 3933686"/>
              <a:gd name="connsiteY0" fmla="*/ 0 h 6960002"/>
              <a:gd name="connsiteX1" fmla="*/ 3933686 w 3933686"/>
              <a:gd name="connsiteY1" fmla="*/ 14872 h 6960002"/>
              <a:gd name="connsiteX2" fmla="*/ 3743634 w 3933686"/>
              <a:gd name="connsiteY2" fmla="*/ 6960002 h 6960002"/>
              <a:gd name="connsiteX3" fmla="*/ 0 w 3933686"/>
              <a:gd name="connsiteY3" fmla="*/ 6956871 h 6960002"/>
              <a:gd name="connsiteX4" fmla="*/ 0 w 3933686"/>
              <a:gd name="connsiteY4" fmla="*/ 0 h 6960002"/>
              <a:gd name="connsiteX0" fmla="*/ 0 w 3913660"/>
              <a:gd name="connsiteY0" fmla="*/ 0 h 6960002"/>
              <a:gd name="connsiteX1" fmla="*/ 3913660 w 3913660"/>
              <a:gd name="connsiteY1" fmla="*/ 14871 h 6960002"/>
              <a:gd name="connsiteX2" fmla="*/ 3743634 w 3913660"/>
              <a:gd name="connsiteY2" fmla="*/ 6960002 h 6960002"/>
              <a:gd name="connsiteX3" fmla="*/ 0 w 3913660"/>
              <a:gd name="connsiteY3" fmla="*/ 6956871 h 6960002"/>
              <a:gd name="connsiteX4" fmla="*/ 0 w 3913660"/>
              <a:gd name="connsiteY4" fmla="*/ 0 h 6960002"/>
              <a:gd name="connsiteX0" fmla="*/ 0 w 3893316"/>
              <a:gd name="connsiteY0" fmla="*/ 0 h 6960002"/>
              <a:gd name="connsiteX1" fmla="*/ 3893316 w 3893316"/>
              <a:gd name="connsiteY1" fmla="*/ 14871 h 6960002"/>
              <a:gd name="connsiteX2" fmla="*/ 3743634 w 3893316"/>
              <a:gd name="connsiteY2" fmla="*/ 6960002 h 6960002"/>
              <a:gd name="connsiteX3" fmla="*/ 0 w 3893316"/>
              <a:gd name="connsiteY3" fmla="*/ 6956871 h 6960002"/>
              <a:gd name="connsiteX4" fmla="*/ 0 w 3893316"/>
              <a:gd name="connsiteY4" fmla="*/ 0 h 6960002"/>
              <a:gd name="connsiteX0" fmla="*/ 0 w 3893316"/>
              <a:gd name="connsiteY0" fmla="*/ 0 h 6981366"/>
              <a:gd name="connsiteX1" fmla="*/ 3893316 w 3893316"/>
              <a:gd name="connsiteY1" fmla="*/ 14871 h 6981366"/>
              <a:gd name="connsiteX2" fmla="*/ 3743634 w 3893316"/>
              <a:gd name="connsiteY2" fmla="*/ 6960002 h 6981366"/>
              <a:gd name="connsiteX3" fmla="*/ 3727855 w 3893316"/>
              <a:gd name="connsiteY3" fmla="*/ 6981366 h 6981366"/>
              <a:gd name="connsiteX4" fmla="*/ 0 w 3893316"/>
              <a:gd name="connsiteY4" fmla="*/ 6956871 h 6981366"/>
              <a:gd name="connsiteX5" fmla="*/ 0 w 3893316"/>
              <a:gd name="connsiteY5" fmla="*/ 0 h 6981366"/>
              <a:gd name="connsiteX0" fmla="*/ 0 w 3893316"/>
              <a:gd name="connsiteY0" fmla="*/ 0 h 6981366"/>
              <a:gd name="connsiteX1" fmla="*/ 3893316 w 3893316"/>
              <a:gd name="connsiteY1" fmla="*/ 14871 h 6981366"/>
              <a:gd name="connsiteX2" fmla="*/ 3727855 w 3893316"/>
              <a:gd name="connsiteY2" fmla="*/ 6981366 h 6981366"/>
              <a:gd name="connsiteX3" fmla="*/ 0 w 3893316"/>
              <a:gd name="connsiteY3" fmla="*/ 6956871 h 6981366"/>
              <a:gd name="connsiteX4" fmla="*/ 0 w 3893316"/>
              <a:gd name="connsiteY4" fmla="*/ 0 h 6981366"/>
              <a:gd name="connsiteX0" fmla="*/ 0 w 3893316"/>
              <a:gd name="connsiteY0" fmla="*/ 19308 h 7000674"/>
              <a:gd name="connsiteX1" fmla="*/ 3850801 w 3893316"/>
              <a:gd name="connsiteY1" fmla="*/ 0 h 7000674"/>
              <a:gd name="connsiteX2" fmla="*/ 3893316 w 3893316"/>
              <a:gd name="connsiteY2" fmla="*/ 34179 h 7000674"/>
              <a:gd name="connsiteX3" fmla="*/ 3727855 w 3893316"/>
              <a:gd name="connsiteY3" fmla="*/ 7000674 h 7000674"/>
              <a:gd name="connsiteX4" fmla="*/ 0 w 3893316"/>
              <a:gd name="connsiteY4" fmla="*/ 6976179 h 7000674"/>
              <a:gd name="connsiteX5" fmla="*/ 0 w 3893316"/>
              <a:gd name="connsiteY5" fmla="*/ 19308 h 7000674"/>
              <a:gd name="connsiteX0" fmla="*/ 0 w 3850801"/>
              <a:gd name="connsiteY0" fmla="*/ 19308 h 7000674"/>
              <a:gd name="connsiteX1" fmla="*/ 3850801 w 3850801"/>
              <a:gd name="connsiteY1" fmla="*/ 0 h 7000674"/>
              <a:gd name="connsiteX2" fmla="*/ 3727855 w 3850801"/>
              <a:gd name="connsiteY2" fmla="*/ 7000674 h 7000674"/>
              <a:gd name="connsiteX3" fmla="*/ 0 w 3850801"/>
              <a:gd name="connsiteY3" fmla="*/ 6976179 h 7000674"/>
              <a:gd name="connsiteX4" fmla="*/ 0 w 3850801"/>
              <a:gd name="connsiteY4" fmla="*/ 19308 h 7000674"/>
              <a:gd name="connsiteX0" fmla="*/ 0 w 3850801"/>
              <a:gd name="connsiteY0" fmla="*/ 19308 h 7000674"/>
              <a:gd name="connsiteX1" fmla="*/ 3850801 w 3850801"/>
              <a:gd name="connsiteY1" fmla="*/ 0 h 7000674"/>
              <a:gd name="connsiteX2" fmla="*/ 3648604 w 3850801"/>
              <a:gd name="connsiteY2" fmla="*/ 7000674 h 7000674"/>
              <a:gd name="connsiteX3" fmla="*/ 0 w 3850801"/>
              <a:gd name="connsiteY3" fmla="*/ 6976179 h 7000674"/>
              <a:gd name="connsiteX4" fmla="*/ 0 w 3850801"/>
              <a:gd name="connsiteY4" fmla="*/ 19308 h 7000674"/>
              <a:gd name="connsiteX0" fmla="*/ 0 w 3805515"/>
              <a:gd name="connsiteY0" fmla="*/ 19308 h 7000674"/>
              <a:gd name="connsiteX1" fmla="*/ 3805515 w 3805515"/>
              <a:gd name="connsiteY1" fmla="*/ 0 h 7000674"/>
              <a:gd name="connsiteX2" fmla="*/ 3648604 w 3805515"/>
              <a:gd name="connsiteY2" fmla="*/ 7000674 h 7000674"/>
              <a:gd name="connsiteX3" fmla="*/ 0 w 3805515"/>
              <a:gd name="connsiteY3" fmla="*/ 6976179 h 7000674"/>
              <a:gd name="connsiteX4" fmla="*/ 0 w 3805515"/>
              <a:gd name="connsiteY4" fmla="*/ 19308 h 7000674"/>
              <a:gd name="connsiteX0" fmla="*/ 0 w 3805515"/>
              <a:gd name="connsiteY0" fmla="*/ 19308 h 7000674"/>
              <a:gd name="connsiteX1" fmla="*/ 3805515 w 3805515"/>
              <a:gd name="connsiteY1" fmla="*/ 0 h 7000674"/>
              <a:gd name="connsiteX2" fmla="*/ 3776586 w 3805515"/>
              <a:gd name="connsiteY2" fmla="*/ 7000674 h 7000674"/>
              <a:gd name="connsiteX3" fmla="*/ 0 w 3805515"/>
              <a:gd name="connsiteY3" fmla="*/ 6976179 h 7000674"/>
              <a:gd name="connsiteX4" fmla="*/ 0 w 3805515"/>
              <a:gd name="connsiteY4" fmla="*/ 19308 h 700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05515" h="7000674">
                <a:moveTo>
                  <a:pt x="0" y="19308"/>
                </a:moveTo>
                <a:lnTo>
                  <a:pt x="3805515" y="0"/>
                </a:lnTo>
                <a:lnTo>
                  <a:pt x="3776586" y="7000674"/>
                </a:lnTo>
                <a:lnTo>
                  <a:pt x="0" y="6976179"/>
                </a:lnTo>
                <a:lnTo>
                  <a:pt x="0" y="19308"/>
                </a:lnTo>
                <a:close/>
              </a:path>
            </a:pathLst>
          </a:cu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" name="Rectangle 75">
            <a:extLst>
              <a:ext uri="{FF2B5EF4-FFF2-40B4-BE49-F238E27FC236}">
                <a16:creationId xmlns="" xmlns:a16="http://schemas.microsoft.com/office/drawing/2014/main" id="{CBAD62B9-E88A-4964-AE4B-96B7C1865199}"/>
              </a:ext>
            </a:extLst>
          </p:cNvPr>
          <p:cNvSpPr/>
          <p:nvPr/>
        </p:nvSpPr>
        <p:spPr>
          <a:xfrm flipH="1" flipV="1">
            <a:off x="4514850" y="5156857"/>
            <a:ext cx="7677150" cy="862941"/>
          </a:xfrm>
          <a:custGeom>
            <a:avLst/>
            <a:gdLst>
              <a:gd name="connsiteX0" fmla="*/ 0 w 5676900"/>
              <a:gd name="connsiteY0" fmla="*/ 0 h 6868380"/>
              <a:gd name="connsiteX1" fmla="*/ 5676900 w 5676900"/>
              <a:gd name="connsiteY1" fmla="*/ 0 h 6868380"/>
              <a:gd name="connsiteX2" fmla="*/ 5676900 w 5676900"/>
              <a:gd name="connsiteY2" fmla="*/ 6868380 h 6868380"/>
              <a:gd name="connsiteX3" fmla="*/ 0 w 5676900"/>
              <a:gd name="connsiteY3" fmla="*/ 6868380 h 6868380"/>
              <a:gd name="connsiteX4" fmla="*/ 0 w 5676900"/>
              <a:gd name="connsiteY4" fmla="*/ 0 h 6868380"/>
              <a:gd name="connsiteX0" fmla="*/ 0 w 5676900"/>
              <a:gd name="connsiteY0" fmla="*/ 0 h 6868380"/>
              <a:gd name="connsiteX1" fmla="*/ 5676900 w 5676900"/>
              <a:gd name="connsiteY1" fmla="*/ 0 h 6868380"/>
              <a:gd name="connsiteX2" fmla="*/ 5676900 w 5676900"/>
              <a:gd name="connsiteY2" fmla="*/ 6868380 h 6868380"/>
              <a:gd name="connsiteX3" fmla="*/ 2800350 w 5676900"/>
              <a:gd name="connsiteY3" fmla="*/ 6849331 h 6868380"/>
              <a:gd name="connsiteX4" fmla="*/ 0 w 5676900"/>
              <a:gd name="connsiteY4" fmla="*/ 6868380 h 6868380"/>
              <a:gd name="connsiteX5" fmla="*/ 0 w 5676900"/>
              <a:gd name="connsiteY5" fmla="*/ 0 h 6868380"/>
              <a:gd name="connsiteX0" fmla="*/ 0 w 5676900"/>
              <a:gd name="connsiteY0" fmla="*/ 0 h 6868380"/>
              <a:gd name="connsiteX1" fmla="*/ 5676900 w 5676900"/>
              <a:gd name="connsiteY1" fmla="*/ 0 h 6868380"/>
              <a:gd name="connsiteX2" fmla="*/ 2800350 w 5676900"/>
              <a:gd name="connsiteY2" fmla="*/ 6849331 h 6868380"/>
              <a:gd name="connsiteX3" fmla="*/ 0 w 5676900"/>
              <a:gd name="connsiteY3" fmla="*/ 6868380 h 6868380"/>
              <a:gd name="connsiteX4" fmla="*/ 0 w 5676900"/>
              <a:gd name="connsiteY4" fmla="*/ 0 h 6868380"/>
              <a:gd name="connsiteX0" fmla="*/ 0 w 5676900"/>
              <a:gd name="connsiteY0" fmla="*/ 0 h 6887431"/>
              <a:gd name="connsiteX1" fmla="*/ 5676900 w 5676900"/>
              <a:gd name="connsiteY1" fmla="*/ 0 h 6887431"/>
              <a:gd name="connsiteX2" fmla="*/ 3295650 w 5676900"/>
              <a:gd name="connsiteY2" fmla="*/ 6887431 h 6887431"/>
              <a:gd name="connsiteX3" fmla="*/ 0 w 5676900"/>
              <a:gd name="connsiteY3" fmla="*/ 6868380 h 6887431"/>
              <a:gd name="connsiteX4" fmla="*/ 0 w 5676900"/>
              <a:gd name="connsiteY4" fmla="*/ 0 h 6887431"/>
              <a:gd name="connsiteX0" fmla="*/ 0 w 5676900"/>
              <a:gd name="connsiteY0" fmla="*/ 0 h 6956871"/>
              <a:gd name="connsiteX1" fmla="*/ 5676900 w 5676900"/>
              <a:gd name="connsiteY1" fmla="*/ 0 h 6956871"/>
              <a:gd name="connsiteX2" fmla="*/ 3295650 w 5676900"/>
              <a:gd name="connsiteY2" fmla="*/ 6887431 h 6956871"/>
              <a:gd name="connsiteX3" fmla="*/ 0 w 5676900"/>
              <a:gd name="connsiteY3" fmla="*/ 6956871 h 6956871"/>
              <a:gd name="connsiteX4" fmla="*/ 0 w 5676900"/>
              <a:gd name="connsiteY4" fmla="*/ 0 h 6956871"/>
              <a:gd name="connsiteX0" fmla="*/ 0 w 5676900"/>
              <a:gd name="connsiteY0" fmla="*/ 0 h 6960002"/>
              <a:gd name="connsiteX1" fmla="*/ 5676900 w 5676900"/>
              <a:gd name="connsiteY1" fmla="*/ 0 h 6960002"/>
              <a:gd name="connsiteX2" fmla="*/ 3295650 w 5676900"/>
              <a:gd name="connsiteY2" fmla="*/ 6960002 h 6960002"/>
              <a:gd name="connsiteX3" fmla="*/ 0 w 5676900"/>
              <a:gd name="connsiteY3" fmla="*/ 6956871 h 6960002"/>
              <a:gd name="connsiteX4" fmla="*/ 0 w 5676900"/>
              <a:gd name="connsiteY4" fmla="*/ 0 h 6960002"/>
              <a:gd name="connsiteX0" fmla="*/ 0 w 5676900"/>
              <a:gd name="connsiteY0" fmla="*/ 0 h 6960002"/>
              <a:gd name="connsiteX1" fmla="*/ 5676900 w 5676900"/>
              <a:gd name="connsiteY1" fmla="*/ 0 h 6960002"/>
              <a:gd name="connsiteX2" fmla="*/ 3649041 w 5676900"/>
              <a:gd name="connsiteY2" fmla="*/ 6960002 h 6960002"/>
              <a:gd name="connsiteX3" fmla="*/ 0 w 5676900"/>
              <a:gd name="connsiteY3" fmla="*/ 6956871 h 6960002"/>
              <a:gd name="connsiteX4" fmla="*/ 0 w 5676900"/>
              <a:gd name="connsiteY4" fmla="*/ 0 h 6960002"/>
              <a:gd name="connsiteX0" fmla="*/ 0 w 5676900"/>
              <a:gd name="connsiteY0" fmla="*/ 0 h 6960002"/>
              <a:gd name="connsiteX1" fmla="*/ 3933686 w 5676900"/>
              <a:gd name="connsiteY1" fmla="*/ 14872 h 6960002"/>
              <a:gd name="connsiteX2" fmla="*/ 5676900 w 5676900"/>
              <a:gd name="connsiteY2" fmla="*/ 0 h 6960002"/>
              <a:gd name="connsiteX3" fmla="*/ 3649041 w 5676900"/>
              <a:gd name="connsiteY3" fmla="*/ 6960002 h 6960002"/>
              <a:gd name="connsiteX4" fmla="*/ 0 w 5676900"/>
              <a:gd name="connsiteY4" fmla="*/ 6956871 h 6960002"/>
              <a:gd name="connsiteX5" fmla="*/ 0 w 5676900"/>
              <a:gd name="connsiteY5" fmla="*/ 0 h 6960002"/>
              <a:gd name="connsiteX0" fmla="*/ 0 w 3933686"/>
              <a:gd name="connsiteY0" fmla="*/ 0 h 6960002"/>
              <a:gd name="connsiteX1" fmla="*/ 3933686 w 3933686"/>
              <a:gd name="connsiteY1" fmla="*/ 14872 h 6960002"/>
              <a:gd name="connsiteX2" fmla="*/ 3649041 w 3933686"/>
              <a:gd name="connsiteY2" fmla="*/ 6960002 h 6960002"/>
              <a:gd name="connsiteX3" fmla="*/ 0 w 3933686"/>
              <a:gd name="connsiteY3" fmla="*/ 6956871 h 6960002"/>
              <a:gd name="connsiteX4" fmla="*/ 0 w 3933686"/>
              <a:gd name="connsiteY4" fmla="*/ 0 h 6960002"/>
              <a:gd name="connsiteX0" fmla="*/ 0 w 3933686"/>
              <a:gd name="connsiteY0" fmla="*/ 0 h 6960002"/>
              <a:gd name="connsiteX1" fmla="*/ 3933686 w 3933686"/>
              <a:gd name="connsiteY1" fmla="*/ 14872 h 6960002"/>
              <a:gd name="connsiteX2" fmla="*/ 3743634 w 3933686"/>
              <a:gd name="connsiteY2" fmla="*/ 6960002 h 6960002"/>
              <a:gd name="connsiteX3" fmla="*/ 0 w 3933686"/>
              <a:gd name="connsiteY3" fmla="*/ 6956871 h 6960002"/>
              <a:gd name="connsiteX4" fmla="*/ 0 w 3933686"/>
              <a:gd name="connsiteY4" fmla="*/ 0 h 6960002"/>
              <a:gd name="connsiteX0" fmla="*/ 0 w 3913660"/>
              <a:gd name="connsiteY0" fmla="*/ 0 h 6960002"/>
              <a:gd name="connsiteX1" fmla="*/ 3913660 w 3913660"/>
              <a:gd name="connsiteY1" fmla="*/ 14871 h 6960002"/>
              <a:gd name="connsiteX2" fmla="*/ 3743634 w 3913660"/>
              <a:gd name="connsiteY2" fmla="*/ 6960002 h 6960002"/>
              <a:gd name="connsiteX3" fmla="*/ 0 w 3913660"/>
              <a:gd name="connsiteY3" fmla="*/ 6956871 h 6960002"/>
              <a:gd name="connsiteX4" fmla="*/ 0 w 3913660"/>
              <a:gd name="connsiteY4" fmla="*/ 0 h 6960002"/>
              <a:gd name="connsiteX0" fmla="*/ 0 w 3893316"/>
              <a:gd name="connsiteY0" fmla="*/ 0 h 6960002"/>
              <a:gd name="connsiteX1" fmla="*/ 3893316 w 3893316"/>
              <a:gd name="connsiteY1" fmla="*/ 14871 h 6960002"/>
              <a:gd name="connsiteX2" fmla="*/ 3743634 w 3893316"/>
              <a:gd name="connsiteY2" fmla="*/ 6960002 h 6960002"/>
              <a:gd name="connsiteX3" fmla="*/ 0 w 3893316"/>
              <a:gd name="connsiteY3" fmla="*/ 6956871 h 6960002"/>
              <a:gd name="connsiteX4" fmla="*/ 0 w 3893316"/>
              <a:gd name="connsiteY4" fmla="*/ 0 h 6960002"/>
              <a:gd name="connsiteX0" fmla="*/ 0 w 3893316"/>
              <a:gd name="connsiteY0" fmla="*/ 0 h 6981366"/>
              <a:gd name="connsiteX1" fmla="*/ 3893316 w 3893316"/>
              <a:gd name="connsiteY1" fmla="*/ 14871 h 6981366"/>
              <a:gd name="connsiteX2" fmla="*/ 3743634 w 3893316"/>
              <a:gd name="connsiteY2" fmla="*/ 6960002 h 6981366"/>
              <a:gd name="connsiteX3" fmla="*/ 3727855 w 3893316"/>
              <a:gd name="connsiteY3" fmla="*/ 6981366 h 6981366"/>
              <a:gd name="connsiteX4" fmla="*/ 0 w 3893316"/>
              <a:gd name="connsiteY4" fmla="*/ 6956871 h 6981366"/>
              <a:gd name="connsiteX5" fmla="*/ 0 w 3893316"/>
              <a:gd name="connsiteY5" fmla="*/ 0 h 6981366"/>
              <a:gd name="connsiteX0" fmla="*/ 0 w 3893316"/>
              <a:gd name="connsiteY0" fmla="*/ 0 h 6981366"/>
              <a:gd name="connsiteX1" fmla="*/ 3893316 w 3893316"/>
              <a:gd name="connsiteY1" fmla="*/ 14871 h 6981366"/>
              <a:gd name="connsiteX2" fmla="*/ 3727855 w 3893316"/>
              <a:gd name="connsiteY2" fmla="*/ 6981366 h 6981366"/>
              <a:gd name="connsiteX3" fmla="*/ 0 w 3893316"/>
              <a:gd name="connsiteY3" fmla="*/ 6956871 h 6981366"/>
              <a:gd name="connsiteX4" fmla="*/ 0 w 3893316"/>
              <a:gd name="connsiteY4" fmla="*/ 0 h 6981366"/>
              <a:gd name="connsiteX0" fmla="*/ 0 w 3893316"/>
              <a:gd name="connsiteY0" fmla="*/ 19308 h 7000674"/>
              <a:gd name="connsiteX1" fmla="*/ 3850801 w 3893316"/>
              <a:gd name="connsiteY1" fmla="*/ 0 h 7000674"/>
              <a:gd name="connsiteX2" fmla="*/ 3893316 w 3893316"/>
              <a:gd name="connsiteY2" fmla="*/ 34179 h 7000674"/>
              <a:gd name="connsiteX3" fmla="*/ 3727855 w 3893316"/>
              <a:gd name="connsiteY3" fmla="*/ 7000674 h 7000674"/>
              <a:gd name="connsiteX4" fmla="*/ 0 w 3893316"/>
              <a:gd name="connsiteY4" fmla="*/ 6976179 h 7000674"/>
              <a:gd name="connsiteX5" fmla="*/ 0 w 3893316"/>
              <a:gd name="connsiteY5" fmla="*/ 19308 h 7000674"/>
              <a:gd name="connsiteX0" fmla="*/ 0 w 3850801"/>
              <a:gd name="connsiteY0" fmla="*/ 19308 h 7000674"/>
              <a:gd name="connsiteX1" fmla="*/ 3850801 w 3850801"/>
              <a:gd name="connsiteY1" fmla="*/ 0 h 7000674"/>
              <a:gd name="connsiteX2" fmla="*/ 3727855 w 3850801"/>
              <a:gd name="connsiteY2" fmla="*/ 7000674 h 7000674"/>
              <a:gd name="connsiteX3" fmla="*/ 0 w 3850801"/>
              <a:gd name="connsiteY3" fmla="*/ 6976179 h 7000674"/>
              <a:gd name="connsiteX4" fmla="*/ 0 w 3850801"/>
              <a:gd name="connsiteY4" fmla="*/ 19308 h 7000674"/>
              <a:gd name="connsiteX0" fmla="*/ 0 w 3850801"/>
              <a:gd name="connsiteY0" fmla="*/ 19308 h 7000674"/>
              <a:gd name="connsiteX1" fmla="*/ 3850801 w 3850801"/>
              <a:gd name="connsiteY1" fmla="*/ 0 h 7000674"/>
              <a:gd name="connsiteX2" fmla="*/ 3648604 w 3850801"/>
              <a:gd name="connsiteY2" fmla="*/ 7000674 h 7000674"/>
              <a:gd name="connsiteX3" fmla="*/ 0 w 3850801"/>
              <a:gd name="connsiteY3" fmla="*/ 6976179 h 7000674"/>
              <a:gd name="connsiteX4" fmla="*/ 0 w 3850801"/>
              <a:gd name="connsiteY4" fmla="*/ 19308 h 7000674"/>
              <a:gd name="connsiteX0" fmla="*/ 0 w 3805515"/>
              <a:gd name="connsiteY0" fmla="*/ 19308 h 7000674"/>
              <a:gd name="connsiteX1" fmla="*/ 3805515 w 3805515"/>
              <a:gd name="connsiteY1" fmla="*/ 0 h 7000674"/>
              <a:gd name="connsiteX2" fmla="*/ 3648604 w 3805515"/>
              <a:gd name="connsiteY2" fmla="*/ 7000674 h 7000674"/>
              <a:gd name="connsiteX3" fmla="*/ 0 w 3805515"/>
              <a:gd name="connsiteY3" fmla="*/ 6976179 h 7000674"/>
              <a:gd name="connsiteX4" fmla="*/ 0 w 3805515"/>
              <a:gd name="connsiteY4" fmla="*/ 19308 h 700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05515" h="7000674">
                <a:moveTo>
                  <a:pt x="0" y="19308"/>
                </a:moveTo>
                <a:lnTo>
                  <a:pt x="3805515" y="0"/>
                </a:lnTo>
                <a:lnTo>
                  <a:pt x="3648604" y="7000674"/>
                </a:lnTo>
                <a:lnTo>
                  <a:pt x="0" y="6976179"/>
                </a:lnTo>
                <a:lnTo>
                  <a:pt x="0" y="19308"/>
                </a:lnTo>
                <a:close/>
              </a:path>
            </a:pathLst>
          </a:custGeom>
          <a:gradFill>
            <a:gsLst>
              <a:gs pos="0">
                <a:srgbClr val="0D453D"/>
              </a:gs>
              <a:gs pos="100000">
                <a:srgbClr val="1C8D79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C735F42-2366-4371-A9B8-310388333B59}"/>
              </a:ext>
            </a:extLst>
          </p:cNvPr>
          <p:cNvSpPr/>
          <p:nvPr/>
        </p:nvSpPr>
        <p:spPr>
          <a:xfrm>
            <a:off x="5513903" y="4255440"/>
            <a:ext cx="6293711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sz="11500" b="1">
                <a:ln w="76200">
                  <a:solidFill>
                    <a:schemeClr val="tx1"/>
                  </a:solidFill>
                </a:ln>
                <a:latin typeface="Mistral" panose="03090702030407020403" pitchFamily="66" charset="0"/>
              </a:rPr>
              <a:t>Terima Kasih</a:t>
            </a:r>
            <a:endParaRPr lang="id-ID" sz="11500" b="1" dirty="0">
              <a:ln w="76200">
                <a:solidFill>
                  <a:schemeClr val="tx1"/>
                </a:solidFill>
              </a:ln>
              <a:latin typeface="Mistral" panose="03090702030407020403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F5B6A7E-9B26-43B7-BA72-E6A796775F50}"/>
              </a:ext>
            </a:extLst>
          </p:cNvPr>
          <p:cNvSpPr/>
          <p:nvPr/>
        </p:nvSpPr>
        <p:spPr>
          <a:xfrm>
            <a:off x="5569985" y="4298982"/>
            <a:ext cx="628729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sz="11500" dirty="0">
                <a:ln w="76200">
                  <a:noFill/>
                </a:ln>
                <a:solidFill>
                  <a:srgbClr val="FFFF00"/>
                </a:solidFill>
                <a:latin typeface="Mistral" panose="03090702030407020403" pitchFamily="66" charset="0"/>
              </a:rPr>
              <a:t>Terima Kasih</a:t>
            </a:r>
          </a:p>
        </p:txBody>
      </p:sp>
      <p:sp>
        <p:nvSpPr>
          <p:cNvPr id="7" name="Parallelogram 6">
            <a:extLst>
              <a:ext uri="{FF2B5EF4-FFF2-40B4-BE49-F238E27FC236}">
                <a16:creationId xmlns="" xmlns:a16="http://schemas.microsoft.com/office/drawing/2014/main" id="{90FA108B-6C84-4122-B941-D2BFD945299A}"/>
              </a:ext>
            </a:extLst>
          </p:cNvPr>
          <p:cNvSpPr/>
          <p:nvPr/>
        </p:nvSpPr>
        <p:spPr>
          <a:xfrm>
            <a:off x="-76908" y="1031167"/>
            <a:ext cx="2972508" cy="5826834"/>
          </a:xfrm>
          <a:prstGeom prst="parallelogram">
            <a:avLst>
              <a:gd name="adj" fmla="val 68837"/>
            </a:avLst>
          </a:prstGeom>
          <a:solidFill>
            <a:srgbClr val="F2F2F2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Parallelogram 7">
            <a:extLst>
              <a:ext uri="{FF2B5EF4-FFF2-40B4-BE49-F238E27FC236}">
                <a16:creationId xmlns="" xmlns:a16="http://schemas.microsoft.com/office/drawing/2014/main" id="{B04B271B-BF16-46D1-B5E8-9237030E3DD1}"/>
              </a:ext>
            </a:extLst>
          </p:cNvPr>
          <p:cNvSpPr/>
          <p:nvPr/>
        </p:nvSpPr>
        <p:spPr>
          <a:xfrm>
            <a:off x="1171704" y="-15575"/>
            <a:ext cx="996060" cy="2480460"/>
          </a:xfrm>
          <a:prstGeom prst="parallelogram">
            <a:avLst>
              <a:gd name="adj" fmla="val 87827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Parallelogram 8">
            <a:extLst>
              <a:ext uri="{FF2B5EF4-FFF2-40B4-BE49-F238E27FC236}">
                <a16:creationId xmlns="" xmlns:a16="http://schemas.microsoft.com/office/drawing/2014/main" id="{06CC08EC-212F-4037-A4FC-ABE1FD71B5AB}"/>
              </a:ext>
            </a:extLst>
          </p:cNvPr>
          <p:cNvSpPr/>
          <p:nvPr/>
        </p:nvSpPr>
        <p:spPr>
          <a:xfrm>
            <a:off x="2314292" y="-15575"/>
            <a:ext cx="1297458" cy="3231022"/>
          </a:xfrm>
          <a:prstGeom prst="parallelogram">
            <a:avLst>
              <a:gd name="adj" fmla="val 87827"/>
            </a:avLst>
          </a:prstGeom>
          <a:solidFill>
            <a:srgbClr val="26BB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Parallelogram 9">
            <a:extLst>
              <a:ext uri="{FF2B5EF4-FFF2-40B4-BE49-F238E27FC236}">
                <a16:creationId xmlns="" xmlns:a16="http://schemas.microsoft.com/office/drawing/2014/main" id="{DB45E0AE-4883-4465-AAB3-AC736636889D}"/>
              </a:ext>
            </a:extLst>
          </p:cNvPr>
          <p:cNvSpPr/>
          <p:nvPr/>
        </p:nvSpPr>
        <p:spPr>
          <a:xfrm>
            <a:off x="1186335" y="-15575"/>
            <a:ext cx="734135" cy="1482670"/>
          </a:xfrm>
          <a:prstGeom prst="parallelogram">
            <a:avLst>
              <a:gd name="adj" fmla="val 7657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Parallelogram 10">
            <a:extLst>
              <a:ext uri="{FF2B5EF4-FFF2-40B4-BE49-F238E27FC236}">
                <a16:creationId xmlns="" xmlns:a16="http://schemas.microsoft.com/office/drawing/2014/main" id="{CBB3A8A6-0623-4803-949E-0A1B8CF141B1}"/>
              </a:ext>
            </a:extLst>
          </p:cNvPr>
          <p:cNvSpPr/>
          <p:nvPr/>
        </p:nvSpPr>
        <p:spPr>
          <a:xfrm>
            <a:off x="2216337" y="-678201"/>
            <a:ext cx="996060" cy="2480460"/>
          </a:xfrm>
          <a:prstGeom prst="parallelogram">
            <a:avLst>
              <a:gd name="adj" fmla="val 87827"/>
            </a:avLst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5507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FC978-757E-496B-A8F3-516C9744BED2}" type="slidenum">
              <a:rPr lang="id-ID" smtClean="0"/>
              <a:pPr/>
              <a:t>21</a:t>
            </a:fld>
            <a:endParaRPr lang="id-ID"/>
          </a:p>
        </p:txBody>
      </p:sp>
      <p:sp>
        <p:nvSpPr>
          <p:cNvPr id="3" name="TextBox 2"/>
          <p:cNvSpPr txBox="1"/>
          <p:nvPr/>
        </p:nvSpPr>
        <p:spPr>
          <a:xfrm>
            <a:off x="4559829" y="4797152"/>
            <a:ext cx="6432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Brush Script MT" pitchFamily="66" charset="0"/>
              </a:rPr>
              <a:t>Dokumentasi</a:t>
            </a:r>
            <a:r>
              <a:rPr lang="en-US" sz="4000" b="1" dirty="0" smtClean="0">
                <a:solidFill>
                  <a:srgbClr val="FF0000"/>
                </a:solidFill>
                <a:latin typeface="Brush Script MT" pitchFamily="66" charset="0"/>
              </a:rPr>
              <a:t>  </a:t>
            </a:r>
            <a:r>
              <a:rPr lang="en-US" sz="4000" b="1" dirty="0" err="1" smtClean="0">
                <a:solidFill>
                  <a:srgbClr val="FF0000"/>
                </a:solidFill>
                <a:latin typeface="Brush Script MT" pitchFamily="66" charset="0"/>
              </a:rPr>
              <a:t>Kegiatan</a:t>
            </a:r>
            <a:endParaRPr lang="en-US" sz="4000" b="1" dirty="0">
              <a:solidFill>
                <a:srgbClr val="FF0000"/>
              </a:solidFill>
              <a:latin typeface="Brush Script M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54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4693" y="136527"/>
            <a:ext cx="12336693" cy="790575"/>
          </a:xfrm>
        </p:spPr>
        <p:txBody>
          <a:bodyPr>
            <a:noAutofit/>
          </a:bodyPr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+mn-lt"/>
              </a:rPr>
              <a:t>PROFIL ALAT  PENGGILINGAN  DI UNIT </a:t>
            </a:r>
            <a:r>
              <a:rPr lang="en-US" sz="1600" b="1" dirty="0">
                <a:solidFill>
                  <a:schemeClr val="tx1"/>
                </a:solidFill>
                <a:latin typeface="+mn-lt"/>
              </a:rPr>
              <a:t>HULU HILIR GAPOKTAN SUGIWARAS</a:t>
            </a:r>
            <a:br>
              <a:rPr lang="en-US" sz="1600" b="1" dirty="0">
                <a:solidFill>
                  <a:schemeClr val="tx1"/>
                </a:solidFill>
                <a:latin typeface="+mn-lt"/>
              </a:rPr>
            </a:br>
            <a:r>
              <a:rPr lang="en-US" sz="1600" b="1" dirty="0">
                <a:solidFill>
                  <a:schemeClr val="tx1"/>
                </a:solidFill>
                <a:latin typeface="+mn-lt"/>
              </a:rPr>
              <a:t>KEC. NGORO, KABUPATEN JOMBANG</a:t>
            </a:r>
            <a:br>
              <a:rPr lang="en-US" sz="1600" b="1" dirty="0">
                <a:solidFill>
                  <a:schemeClr val="tx1"/>
                </a:solidFill>
                <a:latin typeface="+mn-lt"/>
              </a:rPr>
            </a:br>
            <a:endParaRPr lang="en-US" sz="1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4001-FB15-4638-9603-738DF8D590CE}" type="slidenum">
              <a:rPr lang="id-ID" smtClean="0"/>
              <a:pPr/>
              <a:t>22</a:t>
            </a:fld>
            <a:endParaRPr lang="id-ID"/>
          </a:p>
        </p:txBody>
      </p:sp>
      <p:sp>
        <p:nvSpPr>
          <p:cNvPr id="5" name="Rectangle 4"/>
          <p:cNvSpPr/>
          <p:nvPr/>
        </p:nvSpPr>
        <p:spPr>
          <a:xfrm>
            <a:off x="857057" y="1052736"/>
            <a:ext cx="3893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PRODUSEN ALAT PENGGILINGAN PADI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66489" y="4246384"/>
            <a:ext cx="36334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KEMAMPUAN ALAT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7" t="57030" r="27129" b="23432"/>
          <a:stretch/>
        </p:blipFill>
        <p:spPr bwMode="auto">
          <a:xfrm>
            <a:off x="857056" y="4727243"/>
            <a:ext cx="10333027" cy="177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ide Number Placeholder 5"/>
          <p:cNvSpPr txBox="1">
            <a:spLocks/>
          </p:cNvSpPr>
          <p:nvPr/>
        </p:nvSpPr>
        <p:spPr bwMode="auto">
          <a:xfrm>
            <a:off x="11646568" y="6343627"/>
            <a:ext cx="443832" cy="428628"/>
          </a:xfrm>
          <a:prstGeom prst="ellipse">
            <a:avLst/>
          </a:prstGeom>
          <a:solidFill>
            <a:schemeClr val="tx1"/>
          </a:solidFill>
          <a:ln w="38100" cap="flat" cmpd="sng" algn="ctr">
            <a:solidFill>
              <a:srgbClr val="FFFF00"/>
            </a:solidFill>
            <a:prstDash val="solid"/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0" tIns="0" rIns="0" bIns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E368-AF4D-4E3D-8A77-F1E8A40A14C6}" type="slidenum">
              <a:rPr kumimoji="0" lang="id-ID" sz="1400" i="1" u="none" strike="noStrike" kern="1200" normalizeH="0" baseline="0" noProof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id-ID" sz="1400" i="1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2" t="51686" r="25625" b="16554"/>
          <a:stretch/>
        </p:blipFill>
        <p:spPr bwMode="auto">
          <a:xfrm>
            <a:off x="876867" y="1556792"/>
            <a:ext cx="10313215" cy="266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/>
          <p:cNvSpPr/>
          <p:nvPr/>
        </p:nvSpPr>
        <p:spPr>
          <a:xfrm>
            <a:off x="377003" y="1012086"/>
            <a:ext cx="480053" cy="3693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58525" y="4246384"/>
            <a:ext cx="480053" cy="3693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48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ADHIRASA 2018\KEGIATAN_2018\BAHAN HULU HILIR\LAPORAN\LAPORAN PER JUNI 2018\IMG-20180625-WA00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1" y="1412776"/>
            <a:ext cx="3690475" cy="250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D:\ADHIRASA 2018\KEGIATAN_2018\BAHAN HULU HILIR\LAPORAN\LAPORAN PER JUNI 2018\IMG-20180625-WA00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830" y="1412776"/>
            <a:ext cx="3391925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D:\ADHIRASA 2018\KEGIATAN_2018\BAHAN HULU HILIR\LAPORAN\LAPORAN PER JUNI 2018\IMG-20180625-WA00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56" y="4221088"/>
            <a:ext cx="3661401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D:\ADHIRASA 2018\KEGIATAN_2018\BAHAN HULU HILIR\LAPORAN\LAPORAN PER JUNI 2018\IMG-20180625-WA006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830" y="4057183"/>
            <a:ext cx="3391925" cy="248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D:\ADHIRASA 2018\KEGIATAN_2018\BAHAN HULU HILIR\LAPORAN\LAPORAN PER JUNI 2018\IMG-20180625-WA006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082" y="1412777"/>
            <a:ext cx="3439537" cy="513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2"/>
          <p:cNvSpPr txBox="1">
            <a:spLocks/>
          </p:cNvSpPr>
          <p:nvPr/>
        </p:nvSpPr>
        <p:spPr>
          <a:xfrm>
            <a:off x="911425" y="476672"/>
            <a:ext cx="10341684" cy="6265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b="1" dirty="0" smtClean="0"/>
              <a:t>KEGIATAN FISIK DI UNIT SUGIHWARAS  - JOMBANG</a:t>
            </a:r>
            <a:endParaRPr lang="en-US" sz="2000" b="1" dirty="0"/>
          </a:p>
        </p:txBody>
      </p:sp>
      <p:pic>
        <p:nvPicPr>
          <p:cNvPr id="4098" name="Picture 2" descr="D:\ADHIRASA 2018\KEGIATAN_2018\BAHAN HULU HILIR\LAPORAN\LAPORAN PER JUNI 2018\IMG-20180625-WA006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7" b="20890"/>
          <a:stretch/>
        </p:blipFill>
        <p:spPr bwMode="auto">
          <a:xfrm>
            <a:off x="4559830" y="3529078"/>
            <a:ext cx="3391925" cy="89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5"/>
          <p:cNvSpPr txBox="1">
            <a:spLocks/>
          </p:cNvSpPr>
          <p:nvPr/>
        </p:nvSpPr>
        <p:spPr bwMode="auto">
          <a:xfrm>
            <a:off x="11522704" y="6343627"/>
            <a:ext cx="567696" cy="428628"/>
          </a:xfrm>
          <a:prstGeom prst="ellipse">
            <a:avLst/>
          </a:prstGeom>
          <a:solidFill>
            <a:schemeClr val="tx1"/>
          </a:solidFill>
          <a:ln w="38100" cap="flat" cmpd="sng" algn="ctr">
            <a:solidFill>
              <a:srgbClr val="FFFF00"/>
            </a:solidFill>
            <a:prstDash val="solid"/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0" tIns="0" rIns="0" bIns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E368-AF4D-4E3D-8A77-F1E8A40A14C6}" type="slidenum">
              <a:rPr kumimoji="0" lang="id-ID" sz="1400" i="1" u="none" strike="noStrike" kern="1200" normalizeH="0" baseline="0" noProof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id-ID" sz="1400" i="1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0138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806748"/>
            <a:ext cx="4608512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0438" y="5373216"/>
            <a:ext cx="105611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Dukungan</a:t>
            </a:r>
            <a:r>
              <a:rPr lang="en-US" sz="2000" dirty="0" smtClean="0"/>
              <a:t>  </a:t>
            </a:r>
            <a:r>
              <a:rPr lang="en-US" sz="2000" dirty="0" err="1" smtClean="0"/>
              <a:t>Pinjam</a:t>
            </a:r>
            <a:r>
              <a:rPr lang="en-US" sz="2000" dirty="0" smtClean="0"/>
              <a:t> </a:t>
            </a:r>
            <a:r>
              <a:rPr lang="en-US" sz="2000" dirty="0" err="1" smtClean="0"/>
              <a:t>Pakai</a:t>
            </a:r>
            <a:r>
              <a:rPr lang="en-US" sz="2000" dirty="0" smtClean="0"/>
              <a:t> : </a:t>
            </a:r>
            <a:r>
              <a:rPr lang="en-US" sz="2000" dirty="0" err="1" smtClean="0"/>
              <a:t>Traktor</a:t>
            </a:r>
            <a:r>
              <a:rPr lang="en-US" sz="2000" dirty="0" smtClean="0"/>
              <a:t> Kecil 6 unit; </a:t>
            </a:r>
            <a:r>
              <a:rPr lang="en-US" sz="2000" dirty="0" err="1" smtClean="0"/>
              <a:t>Mesin</a:t>
            </a:r>
            <a:r>
              <a:rPr lang="en-US" sz="2000" dirty="0" smtClean="0"/>
              <a:t> </a:t>
            </a:r>
            <a:r>
              <a:rPr lang="en-US" sz="2000" dirty="0" err="1" smtClean="0"/>
              <a:t>Tanam</a:t>
            </a:r>
            <a:r>
              <a:rPr lang="en-US" sz="2000" dirty="0" smtClean="0"/>
              <a:t> </a:t>
            </a:r>
            <a:r>
              <a:rPr lang="en-US" sz="2000" dirty="0" err="1" smtClean="0"/>
              <a:t>Padi</a:t>
            </a:r>
            <a:r>
              <a:rPr lang="en-US" sz="2000" dirty="0" smtClean="0"/>
              <a:t> </a:t>
            </a:r>
            <a:r>
              <a:rPr lang="en-US" sz="2000" dirty="0" err="1" smtClean="0"/>
              <a:t>Jajar</a:t>
            </a:r>
            <a:r>
              <a:rPr lang="en-US" sz="2000" dirty="0" smtClean="0"/>
              <a:t> </a:t>
            </a:r>
            <a:r>
              <a:rPr lang="en-US" sz="2000" dirty="0" err="1" smtClean="0"/>
              <a:t>Legowo</a:t>
            </a:r>
            <a:r>
              <a:rPr lang="en-US" sz="2000" dirty="0" smtClean="0"/>
              <a:t>  8 unit,   Hand Sprayer  50 unit, </a:t>
            </a:r>
            <a:r>
              <a:rPr lang="en-US" sz="2000" dirty="0" err="1"/>
              <a:t>P</a:t>
            </a:r>
            <a:r>
              <a:rPr lang="en-US" sz="2000" dirty="0" err="1" smtClean="0"/>
              <a:t>ompa</a:t>
            </a:r>
            <a:r>
              <a:rPr lang="en-US" sz="2000" dirty="0" smtClean="0"/>
              <a:t> Air 30 unit.</a:t>
            </a:r>
            <a:endParaRPr lang="en-US" sz="2000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22" y="836712"/>
            <a:ext cx="4512501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 txBox="1">
            <a:spLocks/>
          </p:cNvSpPr>
          <p:nvPr/>
        </p:nvSpPr>
        <p:spPr bwMode="auto">
          <a:xfrm>
            <a:off x="11522704" y="6343627"/>
            <a:ext cx="567696" cy="428628"/>
          </a:xfrm>
          <a:prstGeom prst="ellipse">
            <a:avLst/>
          </a:prstGeom>
          <a:solidFill>
            <a:schemeClr val="tx1"/>
          </a:solidFill>
          <a:ln w="38100" cap="flat" cmpd="sng" algn="ctr">
            <a:solidFill>
              <a:srgbClr val="FFFF00"/>
            </a:solidFill>
            <a:prstDash val="solid"/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0" tIns="0" rIns="0" bIns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E368-AF4D-4E3D-8A77-F1E8A40A14C6}" type="slidenum">
              <a:rPr kumimoji="0" lang="id-ID" sz="1400" i="1" u="none" strike="noStrike" kern="1200" normalizeH="0" baseline="0" noProof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id-ID" sz="1400" i="1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9044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FC978-757E-496B-A8F3-516C9744BED2}" type="slidenum">
              <a:rPr lang="id-ID" smtClean="0"/>
              <a:pPr/>
              <a:t>25</a:t>
            </a:fld>
            <a:endParaRPr lang="id-ID"/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260648"/>
            <a:ext cx="3109979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5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968" y="260648"/>
            <a:ext cx="3494021" cy="3435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5" descr="blob:https://web.whatsapp.com/0f879028-0f25-46e5-b6f1-b4f3be71cc31"/>
          <p:cNvSpPr>
            <a:spLocks noChangeAspect="1" noChangeArrowheads="1"/>
          </p:cNvSpPr>
          <p:nvPr/>
        </p:nvSpPr>
        <p:spPr bwMode="auto">
          <a:xfrm>
            <a:off x="84667" y="-136525"/>
            <a:ext cx="4064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059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260648"/>
            <a:ext cx="3648405" cy="291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59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07" y="3853408"/>
            <a:ext cx="3915701" cy="2844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60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693" y="3696296"/>
            <a:ext cx="6160999" cy="2901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ide Number Placeholder 5"/>
          <p:cNvSpPr txBox="1">
            <a:spLocks/>
          </p:cNvSpPr>
          <p:nvPr/>
        </p:nvSpPr>
        <p:spPr bwMode="auto">
          <a:xfrm>
            <a:off x="11522704" y="6343627"/>
            <a:ext cx="567696" cy="428628"/>
          </a:xfrm>
          <a:prstGeom prst="ellipse">
            <a:avLst/>
          </a:prstGeom>
          <a:solidFill>
            <a:schemeClr val="tx1"/>
          </a:solidFill>
          <a:ln w="38100" cap="flat" cmpd="sng" algn="ctr">
            <a:solidFill>
              <a:srgbClr val="FFFF00"/>
            </a:solidFill>
            <a:prstDash val="solid"/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0" tIns="0" rIns="0" bIns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E368-AF4D-4E3D-8A77-F1E8A40A14C6}" type="slidenum">
              <a:rPr kumimoji="0" lang="id-ID" sz="1400" i="1" u="none" strike="noStrike" kern="1200" normalizeH="0" baseline="0" noProof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id-ID" sz="1400" i="1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8976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6272"/>
            <a:ext cx="12090400" cy="730027"/>
          </a:xfrm>
        </p:spPr>
        <p:txBody>
          <a:bodyPr>
            <a:noAutofit/>
          </a:bodyPr>
          <a:lstStyle/>
          <a:p>
            <a:r>
              <a:rPr lang="en-US" sz="1600" b="1" dirty="0">
                <a:solidFill>
                  <a:schemeClr val="tx1"/>
                </a:solidFill>
              </a:rPr>
              <a:t>PROFIL ALAT </a:t>
            </a:r>
            <a:r>
              <a:rPr lang="en-US" sz="1600" b="1" dirty="0" smtClean="0">
                <a:solidFill>
                  <a:schemeClr val="tx1"/>
                </a:solidFill>
              </a:rPr>
              <a:t>PENGGILINGAN  </a:t>
            </a:r>
            <a:r>
              <a:rPr lang="en-US" sz="1600" b="1" dirty="0" smtClean="0">
                <a:solidFill>
                  <a:schemeClr val="tx1"/>
                </a:solidFill>
                <a:latin typeface="+mn-lt"/>
              </a:rPr>
              <a:t>UNIT </a:t>
            </a:r>
            <a:r>
              <a:rPr lang="en-US" sz="1600" b="1" dirty="0">
                <a:solidFill>
                  <a:schemeClr val="tx1"/>
                </a:solidFill>
                <a:latin typeface="+mn-lt"/>
              </a:rPr>
              <a:t>HULU HILIR GAPOKTAN POJOKKULON</a:t>
            </a:r>
            <a:br>
              <a:rPr lang="en-US" sz="1600" b="1" dirty="0">
                <a:solidFill>
                  <a:schemeClr val="tx1"/>
                </a:solidFill>
                <a:latin typeface="+mn-lt"/>
              </a:rPr>
            </a:br>
            <a:r>
              <a:rPr lang="en-US" sz="1600" b="1" dirty="0">
                <a:solidFill>
                  <a:schemeClr val="tx1"/>
                </a:solidFill>
                <a:latin typeface="+mn-lt"/>
              </a:rPr>
              <a:t>KEC. KESAMBEN, KABUPATEN JOMBANG</a:t>
            </a:r>
            <a:br>
              <a:rPr lang="en-US" sz="1600" b="1" dirty="0">
                <a:solidFill>
                  <a:schemeClr val="tx1"/>
                </a:solidFill>
                <a:latin typeface="+mn-lt"/>
              </a:rPr>
            </a:br>
            <a:endParaRPr lang="en-US" sz="1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4001-FB15-4638-9603-738DF8D590CE}" type="slidenum">
              <a:rPr lang="id-ID" smtClean="0"/>
              <a:pPr/>
              <a:t>26</a:t>
            </a:fld>
            <a:endParaRPr lang="id-ID"/>
          </a:p>
        </p:txBody>
      </p:sp>
      <p:sp>
        <p:nvSpPr>
          <p:cNvPr id="5" name="Rectangle 4"/>
          <p:cNvSpPr/>
          <p:nvPr/>
        </p:nvSpPr>
        <p:spPr>
          <a:xfrm>
            <a:off x="1007435" y="827420"/>
            <a:ext cx="3893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PRODUSEN ALAT PENGGILINGAN PADI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03446" y="4354752"/>
            <a:ext cx="36334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KEMAMPUAN ALAT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7" t="42170" r="31104" b="16280"/>
          <a:stretch/>
        </p:blipFill>
        <p:spPr bwMode="auto">
          <a:xfrm>
            <a:off x="1097460" y="1257299"/>
            <a:ext cx="10201405" cy="3042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0" t="35504" r="22093" b="41705"/>
          <a:stretch/>
        </p:blipFill>
        <p:spPr bwMode="auto">
          <a:xfrm>
            <a:off x="1097460" y="4784651"/>
            <a:ext cx="10201405" cy="1987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ide Number Placeholder 5"/>
          <p:cNvSpPr txBox="1">
            <a:spLocks/>
          </p:cNvSpPr>
          <p:nvPr/>
        </p:nvSpPr>
        <p:spPr bwMode="auto">
          <a:xfrm>
            <a:off x="11522704" y="6343627"/>
            <a:ext cx="567696" cy="428628"/>
          </a:xfrm>
          <a:prstGeom prst="ellipse">
            <a:avLst/>
          </a:prstGeom>
          <a:solidFill>
            <a:schemeClr val="tx1"/>
          </a:solidFill>
          <a:ln w="38100" cap="flat" cmpd="sng" algn="ctr">
            <a:solidFill>
              <a:srgbClr val="FFFF00"/>
            </a:solidFill>
            <a:prstDash val="solid"/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0" tIns="0" rIns="0" bIns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E368-AF4D-4E3D-8A77-F1E8A40A14C6}" type="slidenum">
              <a:rPr kumimoji="0" lang="id-ID" sz="1400" i="1" u="none" strike="noStrike" kern="1200" normalizeH="0" baseline="0" noProof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id-ID" sz="1400" i="1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527382" y="827420"/>
            <a:ext cx="480053" cy="3693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63428" y="4354752"/>
            <a:ext cx="480053" cy="3693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8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1425" y="476672"/>
            <a:ext cx="10341684" cy="626596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KEGIATAN FISIK DI UNIT POJOK KULON - JOMBANG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8434" name="Picture 2" descr="D:\ADHIRASA 2018\KEGIATAN_2018\BAHAN HULU HILIR\LAPORAN\LAPORAN PER JUNI 2018\IMG-20180625-WA00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124744"/>
            <a:ext cx="3936437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D:\ADHIRASA 2018\KEGIATAN_2018\BAHAN HULU HILIR\LAPORAN\LAPORAN PER JUNI 2018\IMG-20180625-WA00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819" y="1159099"/>
            <a:ext cx="3840427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56" b="6556"/>
          <a:stretch/>
        </p:blipFill>
        <p:spPr bwMode="auto">
          <a:xfrm>
            <a:off x="335360" y="3429000"/>
            <a:ext cx="7968885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D:\ADHIRASA 2018\KEGIATAN_2018\BAHAN HULU HILIR\LAPORAN\LAPORAN PER JUNI 2018\IMG-20180710-WA00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6" y="1159098"/>
            <a:ext cx="3648405" cy="529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ADHIRASA 2018\KEGIATAN_2018\BAHAN HULU HILIR\LAPORAN\LAPORAN PER JUNI 2018\IMG-20180710-WA00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464" y="5373978"/>
            <a:ext cx="2159563" cy="107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11522704" y="6343627"/>
            <a:ext cx="567696" cy="428628"/>
          </a:xfrm>
          <a:prstGeom prst="ellipse">
            <a:avLst/>
          </a:prstGeom>
          <a:solidFill>
            <a:schemeClr val="tx1"/>
          </a:solidFill>
          <a:ln w="38100" cap="flat" cmpd="sng" algn="ctr">
            <a:solidFill>
              <a:srgbClr val="FFFF00"/>
            </a:solidFill>
            <a:prstDash val="solid"/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0" tIns="0" rIns="0" bIns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E368-AF4D-4E3D-8A77-F1E8A40A14C6}" type="slidenum">
              <a:rPr kumimoji="0" lang="id-ID" sz="1400" i="1" u="none" strike="noStrike" kern="1200" normalizeH="0" baseline="0" noProof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id-ID" sz="1400" i="1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1430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FC978-757E-496B-A8F3-516C9744BED2}" type="slidenum">
              <a:rPr lang="id-ID" smtClean="0"/>
              <a:pPr/>
              <a:t>28</a:t>
            </a:fld>
            <a:endParaRPr lang="id-ID"/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14" y="629980"/>
            <a:ext cx="5088565" cy="299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5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425" y="629980"/>
            <a:ext cx="4955292" cy="2971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5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52" y="3988792"/>
            <a:ext cx="5059627" cy="250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6480043" y="4639449"/>
            <a:ext cx="5573216" cy="626596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KEGIATAN FISIK DI UNIT POJOK KULON - JOMBANG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11522704" y="6343627"/>
            <a:ext cx="567696" cy="428628"/>
          </a:xfrm>
          <a:prstGeom prst="ellipse">
            <a:avLst/>
          </a:prstGeom>
          <a:solidFill>
            <a:schemeClr val="tx1"/>
          </a:solidFill>
          <a:ln w="38100" cap="flat" cmpd="sng" algn="ctr">
            <a:solidFill>
              <a:srgbClr val="FFFF00"/>
            </a:solidFill>
            <a:prstDash val="solid"/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0" tIns="0" rIns="0" bIns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E368-AF4D-4E3D-8A77-F1E8A40A14C6}" type="slidenum">
              <a:rPr kumimoji="0" lang="id-ID" sz="1400" i="1" u="none" strike="noStrike" kern="1200" normalizeH="0" baseline="0" noProof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id-ID" sz="1400" i="1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465113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6" t="3993" r="21528" b="47917"/>
          <a:stretch/>
        </p:blipFill>
        <p:spPr bwMode="auto">
          <a:xfrm>
            <a:off x="527382" y="1196752"/>
            <a:ext cx="4639733" cy="260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957" y="1196752"/>
            <a:ext cx="6048672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293096"/>
            <a:ext cx="4831755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815413" y="285906"/>
            <a:ext cx="10753195" cy="626596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KEGIATAN FISIK DI UNIT TUBAN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 bwMode="auto">
          <a:xfrm>
            <a:off x="11522704" y="6343627"/>
            <a:ext cx="567696" cy="428628"/>
          </a:xfrm>
          <a:prstGeom prst="ellipse">
            <a:avLst/>
          </a:prstGeom>
          <a:solidFill>
            <a:schemeClr val="tx1"/>
          </a:solidFill>
          <a:ln w="38100" cap="flat" cmpd="sng" algn="ctr">
            <a:solidFill>
              <a:srgbClr val="FFFF00"/>
            </a:solidFill>
            <a:prstDash val="solid"/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0" tIns="0" rIns="0" bIns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E368-AF4D-4E3D-8A77-F1E8A40A14C6}" type="slidenum">
              <a:rPr kumimoji="0" lang="id-ID" sz="1400" i="1" u="none" strike="noStrike" kern="1200" normalizeH="0" baseline="0" noProof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id-ID" sz="1400" i="1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1141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84950" y="183141"/>
            <a:ext cx="6430350" cy="792000"/>
          </a:xfrm>
        </p:spPr>
        <p:txBody>
          <a:bodyPr/>
          <a:lstStyle/>
          <a:p>
            <a:r>
              <a:rPr lang="en-ID" dirty="0" smtClean="0"/>
              <a:t>1. LATAR </a:t>
            </a:r>
            <a:r>
              <a:rPr lang="en-ID" dirty="0" smtClean="0">
                <a:solidFill>
                  <a:srgbClr val="C00000"/>
                </a:solidFill>
              </a:rPr>
              <a:t>BELAKANG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4300" y="2028916"/>
            <a:ext cx="11259593" cy="3208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0"/>
              </a:spcAft>
            </a:pPr>
            <a:r>
              <a:rPr lang="id-ID" sz="2000" dirty="0">
                <a:ea typeface="Adobe Gothic Std B" panose="020B0800000000000000" pitchFamily="34" charset="-128"/>
                <a:cs typeface="Arial" panose="020B0604020202020204" pitchFamily="34" charset="0"/>
              </a:rPr>
              <a:t>Provinsi Jawa Timur </a:t>
            </a:r>
            <a:r>
              <a:rPr lang="en-US" sz="2000" dirty="0" err="1">
                <a:ea typeface="Adobe Gothic Std B" panose="020B0800000000000000" pitchFamily="34" charset="-128"/>
                <a:cs typeface="Arial" panose="020B0604020202020204" pitchFamily="34" charset="0"/>
              </a:rPr>
              <a:t>dengan</a:t>
            </a:r>
            <a:r>
              <a:rPr lang="en-US" sz="2000" dirty="0"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id-ID" sz="2000" dirty="0">
                <a:ea typeface="Adobe Gothic Std B" panose="020B0800000000000000" pitchFamily="34" charset="-128"/>
                <a:cs typeface="Arial" panose="020B0604020202020204" pitchFamily="34" charset="0"/>
              </a:rPr>
              <a:t>luas wilayah</a:t>
            </a:r>
            <a:r>
              <a:rPr lang="en-US" sz="2000" dirty="0"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dirty="0" err="1">
                <a:ea typeface="Adobe Gothic Std B" panose="020B0800000000000000" pitchFamily="34" charset="-128"/>
                <a:cs typeface="Arial" panose="020B0604020202020204" pitchFamily="34" charset="0"/>
              </a:rPr>
              <a:t>daratan</a:t>
            </a:r>
            <a:r>
              <a:rPr lang="id-ID" sz="2000" dirty="0">
                <a:ea typeface="Adobe Gothic Std B" panose="020B0800000000000000" pitchFamily="34" charset="-128"/>
                <a:cs typeface="Arial" panose="020B0604020202020204" pitchFamily="34" charset="0"/>
              </a:rPr>
              <a:t> 47.154,70 kilometer</a:t>
            </a:r>
            <a:r>
              <a:rPr lang="en-US" sz="2000" baseline="30000" dirty="0">
                <a:ea typeface="Adobe Gothic Std B" panose="020B0800000000000000" pitchFamily="34" charset="-128"/>
                <a:cs typeface="Arial" panose="020B0604020202020204" pitchFamily="34" charset="0"/>
              </a:rPr>
              <a:t>2</a:t>
            </a:r>
            <a:r>
              <a:rPr lang="id-ID" sz="2000" dirty="0">
                <a:ea typeface="Adobe Gothic Std B" panose="020B0800000000000000" pitchFamily="34" charset="-128"/>
                <a:cs typeface="Arial" panose="020B0604020202020204" pitchFamily="34" charset="0"/>
              </a:rPr>
              <a:t>, dikelilingi oleh 2.916 km</a:t>
            </a:r>
            <a:r>
              <a:rPr lang="en-US" sz="2000" baseline="30000" dirty="0">
                <a:ea typeface="Adobe Gothic Std B" panose="020B0800000000000000" pitchFamily="34" charset="-128"/>
                <a:cs typeface="Arial" panose="020B0604020202020204" pitchFamily="34" charset="0"/>
              </a:rPr>
              <a:t>2</a:t>
            </a:r>
            <a:r>
              <a:rPr lang="en-US" sz="2000" dirty="0"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id-ID" sz="2000" dirty="0">
                <a:ea typeface="Adobe Gothic Std B" panose="020B0800000000000000" pitchFamily="34" charset="-128"/>
                <a:cs typeface="Arial" panose="020B0604020202020204" pitchFamily="34" charset="0"/>
              </a:rPr>
              <a:t>garis pantai, </a:t>
            </a:r>
            <a:r>
              <a:rPr lang="en-US" sz="2000" dirty="0" err="1">
                <a:ea typeface="Adobe Gothic Std B" panose="020B0800000000000000" pitchFamily="34" charset="-128"/>
                <a:cs typeface="Arial" panose="020B0604020202020204" pitchFamily="34" charset="0"/>
              </a:rPr>
              <a:t>dengan</a:t>
            </a:r>
            <a:r>
              <a:rPr lang="en-US" sz="2000" dirty="0"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dirty="0" err="1">
                <a:ea typeface="Adobe Gothic Std B" panose="020B0800000000000000" pitchFamily="34" charset="-128"/>
                <a:cs typeface="Arial" panose="020B0604020202020204" pitchFamily="34" charset="0"/>
              </a:rPr>
              <a:t>luas</a:t>
            </a:r>
            <a:r>
              <a:rPr lang="en-US" sz="2000" dirty="0"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dirty="0" err="1">
                <a:ea typeface="Adobe Gothic Std B" panose="020B0800000000000000" pitchFamily="34" charset="-128"/>
                <a:cs typeface="Arial" panose="020B0604020202020204" pitchFamily="34" charset="0"/>
              </a:rPr>
              <a:t>kawasan</a:t>
            </a:r>
            <a:r>
              <a:rPr lang="en-US" sz="2000" dirty="0"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dirty="0" err="1">
                <a:ea typeface="Adobe Gothic Std B" panose="020B0800000000000000" pitchFamily="34" charset="-128"/>
                <a:cs typeface="Arial" panose="020B0604020202020204" pitchFamily="34" charset="0"/>
              </a:rPr>
              <a:t>laut</a:t>
            </a:r>
            <a:r>
              <a:rPr lang="en-US" sz="2000" dirty="0"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dirty="0" err="1">
                <a:ea typeface="Adobe Gothic Std B" panose="020B0800000000000000" pitchFamily="34" charset="-128"/>
                <a:cs typeface="Arial" panose="020B0604020202020204" pitchFamily="34" charset="0"/>
              </a:rPr>
              <a:t>dan</a:t>
            </a:r>
            <a:r>
              <a:rPr lang="en-US" sz="2000" dirty="0"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dirty="0" err="1">
                <a:ea typeface="Adobe Gothic Std B" panose="020B0800000000000000" pitchFamily="34" charset="-128"/>
                <a:cs typeface="Arial" panose="020B0604020202020204" pitchFamily="34" charset="0"/>
              </a:rPr>
              <a:t>pesisir</a:t>
            </a:r>
            <a:r>
              <a:rPr lang="en-US" sz="2000" dirty="0"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dirty="0" err="1">
                <a:ea typeface="Adobe Gothic Std B" panose="020B0800000000000000" pitchFamily="34" charset="-128"/>
                <a:cs typeface="Arial" panose="020B0604020202020204" pitchFamily="34" charset="0"/>
              </a:rPr>
              <a:t>mencapai</a:t>
            </a:r>
            <a:r>
              <a:rPr lang="en-US" sz="2000" dirty="0">
                <a:ea typeface="Adobe Gothic Std B" panose="020B0800000000000000" pitchFamily="34" charset="-128"/>
                <a:cs typeface="Arial" panose="020B0604020202020204" pitchFamily="34" charset="0"/>
              </a:rPr>
              <a:t> 75.700 km</a:t>
            </a:r>
            <a:r>
              <a:rPr lang="en-US" sz="2000" baseline="30000" dirty="0">
                <a:ea typeface="Adobe Gothic Std B" panose="020B0800000000000000" pitchFamily="34" charset="-128"/>
                <a:cs typeface="Arial" panose="020B0604020202020204" pitchFamily="34" charset="0"/>
              </a:rPr>
              <a:t>2</a:t>
            </a:r>
            <a:r>
              <a:rPr lang="en-US" sz="2000" dirty="0">
                <a:ea typeface="Adobe Gothic Std B" panose="020B0800000000000000" pitchFamily="34" charset="-128"/>
                <a:cs typeface="Arial" panose="020B0604020202020204" pitchFamily="34" charset="0"/>
              </a:rPr>
              <a:t>, </a:t>
            </a:r>
            <a:r>
              <a:rPr lang="en-US" sz="2000" dirty="0" err="1">
                <a:ea typeface="Adobe Gothic Std B" panose="020B0800000000000000" pitchFamily="34" charset="-128"/>
                <a:cs typeface="Arial" panose="020B0604020202020204" pitchFamily="34" charset="0"/>
              </a:rPr>
              <a:t>memiliki</a:t>
            </a:r>
            <a:r>
              <a:rPr lang="en-US" sz="2000" dirty="0"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id-ID" sz="2000" dirty="0">
                <a:ea typeface="Adobe Gothic Std B" panose="020B0800000000000000" pitchFamily="34" charset="-128"/>
                <a:cs typeface="Arial" panose="020B0604020202020204" pitchFamily="34" charset="0"/>
              </a:rPr>
              <a:t>potensi sumber daya lahan mencapai 1.176.650 hekta</a:t>
            </a:r>
            <a:r>
              <a:rPr lang="en-US" sz="2000" dirty="0">
                <a:ea typeface="Adobe Gothic Std B" panose="020B0800000000000000" pitchFamily="34" charset="-128"/>
                <a:cs typeface="Arial" panose="020B0604020202020204" pitchFamily="34" charset="0"/>
              </a:rPr>
              <a:t>r.  </a:t>
            </a:r>
          </a:p>
          <a:p>
            <a:pPr algn="just">
              <a:spcBef>
                <a:spcPts val="300"/>
              </a:spcBef>
              <a:spcAft>
                <a:spcPts val="0"/>
              </a:spcAft>
            </a:pPr>
            <a:r>
              <a:rPr lang="en-US" sz="2000" dirty="0" err="1">
                <a:ea typeface="Adobe Gothic Std B" panose="020B0800000000000000" pitchFamily="34" charset="-128"/>
                <a:cs typeface="Arial" panose="020B0604020202020204" pitchFamily="34" charset="0"/>
              </a:rPr>
              <a:t>Sektor</a:t>
            </a:r>
            <a:r>
              <a:rPr lang="en-US" sz="2000" dirty="0"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dirty="0" err="1">
                <a:ea typeface="Adobe Gothic Std B" panose="020B0800000000000000" pitchFamily="34" charset="-128"/>
                <a:cs typeface="Arial" panose="020B0604020202020204" pitchFamily="34" charset="0"/>
              </a:rPr>
              <a:t>Pertanian</a:t>
            </a:r>
            <a:r>
              <a:rPr lang="en-US" sz="2000" dirty="0">
                <a:ea typeface="Adobe Gothic Std B" panose="020B0800000000000000" pitchFamily="34" charset="-128"/>
                <a:cs typeface="Arial" panose="020B0604020202020204" pitchFamily="34" charset="0"/>
              </a:rPr>
              <a:t>, </a:t>
            </a:r>
            <a:r>
              <a:rPr lang="en-US" sz="2000" dirty="0" err="1">
                <a:ea typeface="Adobe Gothic Std B" panose="020B0800000000000000" pitchFamily="34" charset="-128"/>
                <a:cs typeface="Arial" panose="020B0604020202020204" pitchFamily="34" charset="0"/>
              </a:rPr>
              <a:t>Kehutanan</a:t>
            </a:r>
            <a:r>
              <a:rPr lang="en-US" sz="2000" dirty="0"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dirty="0" err="1">
                <a:ea typeface="Adobe Gothic Std B" panose="020B0800000000000000" pitchFamily="34" charset="-128"/>
                <a:cs typeface="Arial" panose="020B0604020202020204" pitchFamily="34" charset="0"/>
              </a:rPr>
              <a:t>dan</a:t>
            </a:r>
            <a:r>
              <a:rPr lang="en-US" sz="2000" dirty="0"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dirty="0" err="1">
                <a:ea typeface="Adobe Gothic Std B" panose="020B0800000000000000" pitchFamily="34" charset="-128"/>
                <a:cs typeface="Arial" panose="020B0604020202020204" pitchFamily="34" charset="0"/>
              </a:rPr>
              <a:t>Perikanan</a:t>
            </a:r>
            <a:r>
              <a:rPr lang="en-US" sz="2000" dirty="0"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dirty="0" err="1">
                <a:ea typeface="Adobe Gothic Std B" panose="020B0800000000000000" pitchFamily="34" charset="-128"/>
                <a:cs typeface="Arial" panose="020B0604020202020204" pitchFamily="34" charset="0"/>
              </a:rPr>
              <a:t>memberikan</a:t>
            </a:r>
            <a:r>
              <a:rPr lang="en-US" sz="2000" dirty="0"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dirty="0" err="1">
                <a:ea typeface="Adobe Gothic Std B" panose="020B0800000000000000" pitchFamily="34" charset="-128"/>
                <a:cs typeface="Arial" panose="020B0604020202020204" pitchFamily="34" charset="0"/>
              </a:rPr>
              <a:t>kontribusi</a:t>
            </a:r>
            <a:r>
              <a:rPr lang="en-US" sz="2000" dirty="0"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dirty="0" err="1">
                <a:ea typeface="Adobe Gothic Std B" panose="020B0800000000000000" pitchFamily="34" charset="-128"/>
                <a:cs typeface="Arial" panose="020B0604020202020204" pitchFamily="34" charset="0"/>
              </a:rPr>
              <a:t>terhadap</a:t>
            </a:r>
            <a:r>
              <a:rPr lang="en-US" sz="2000" dirty="0">
                <a:ea typeface="Adobe Gothic Std B" panose="020B0800000000000000" pitchFamily="34" charset="-128"/>
                <a:cs typeface="Arial" panose="020B0604020202020204" pitchFamily="34" charset="0"/>
              </a:rPr>
              <a:t> PDRB </a:t>
            </a:r>
            <a:r>
              <a:rPr lang="en-US" sz="2000" dirty="0" err="1">
                <a:ea typeface="Adobe Gothic Std B" panose="020B0800000000000000" pitchFamily="34" charset="-128"/>
                <a:cs typeface="Arial" panose="020B0604020202020204" pitchFamily="34" charset="0"/>
              </a:rPr>
              <a:t>Jawa</a:t>
            </a:r>
            <a:r>
              <a:rPr lang="en-US" sz="2000" dirty="0"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dirty="0" err="1">
                <a:ea typeface="Adobe Gothic Std B" panose="020B0800000000000000" pitchFamily="34" charset="-128"/>
                <a:cs typeface="Arial" panose="020B0604020202020204" pitchFamily="34" charset="0"/>
              </a:rPr>
              <a:t>Timur</a:t>
            </a:r>
            <a:r>
              <a:rPr lang="en-US" sz="2000" dirty="0"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dirty="0" err="1">
                <a:ea typeface="Adobe Gothic Std B" panose="020B0800000000000000" pitchFamily="34" charset="-128"/>
                <a:cs typeface="Arial" panose="020B0604020202020204" pitchFamily="34" charset="0"/>
              </a:rPr>
              <a:t>sebesar</a:t>
            </a:r>
            <a:r>
              <a:rPr lang="en-US" sz="2000" dirty="0">
                <a:ea typeface="Adobe Gothic Std B" panose="020B0800000000000000" pitchFamily="34" charset="-128"/>
                <a:cs typeface="Arial" panose="020B0604020202020204" pitchFamily="34" charset="0"/>
              </a:rPr>
              <a:t> rata – rata 13,50 % </a:t>
            </a:r>
            <a:r>
              <a:rPr lang="en-US" sz="2000" dirty="0" err="1">
                <a:ea typeface="Adobe Gothic Std B" panose="020B0800000000000000" pitchFamily="34" charset="-128"/>
                <a:cs typeface="Arial" panose="020B0604020202020204" pitchFamily="34" charset="0"/>
              </a:rPr>
              <a:t>dalam</a:t>
            </a:r>
            <a:r>
              <a:rPr lang="en-US" sz="2000" dirty="0"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dirty="0" err="1">
                <a:ea typeface="Adobe Gothic Std B" panose="020B0800000000000000" pitchFamily="34" charset="-128"/>
                <a:cs typeface="Arial" panose="020B0604020202020204" pitchFamily="34" charset="0"/>
              </a:rPr>
              <a:t>kurun</a:t>
            </a:r>
            <a:r>
              <a:rPr lang="en-US" sz="2000" dirty="0"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dirty="0" err="1">
                <a:ea typeface="Adobe Gothic Std B" panose="020B0800000000000000" pitchFamily="34" charset="-128"/>
                <a:cs typeface="Arial" panose="020B0604020202020204" pitchFamily="34" charset="0"/>
              </a:rPr>
              <a:t>waktu</a:t>
            </a:r>
            <a:r>
              <a:rPr lang="en-US" sz="2000" dirty="0">
                <a:ea typeface="Adobe Gothic Std B" panose="020B0800000000000000" pitchFamily="34" charset="-128"/>
                <a:cs typeface="Arial" panose="020B0604020202020204" pitchFamily="34" charset="0"/>
              </a:rPr>
              <a:t> 5 </a:t>
            </a:r>
            <a:r>
              <a:rPr lang="en-US" sz="2000" dirty="0" err="1">
                <a:ea typeface="Adobe Gothic Std B" panose="020B0800000000000000" pitchFamily="34" charset="-128"/>
                <a:cs typeface="Arial" panose="020B0604020202020204" pitchFamily="34" charset="0"/>
              </a:rPr>
              <a:t>tahun</a:t>
            </a:r>
            <a:r>
              <a:rPr lang="en-US" sz="2000" dirty="0"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dirty="0" err="1">
                <a:ea typeface="Adobe Gothic Std B" panose="020B0800000000000000" pitchFamily="34" charset="-128"/>
                <a:cs typeface="Arial" panose="020B0604020202020204" pitchFamily="34" charset="0"/>
              </a:rPr>
              <a:t>terakhir</a:t>
            </a:r>
            <a:r>
              <a:rPr lang="en-US" sz="2000" dirty="0">
                <a:ea typeface="Adobe Gothic Std B" panose="020B0800000000000000" pitchFamily="34" charset="-128"/>
                <a:cs typeface="Arial" panose="020B0604020202020204" pitchFamily="34" charset="0"/>
              </a:rPr>
              <a:t>, </a:t>
            </a:r>
            <a:r>
              <a:rPr lang="en-US" sz="2000" dirty="0" err="1">
                <a:ea typeface="Adobe Gothic Std B" panose="020B0800000000000000" pitchFamily="34" charset="-128"/>
                <a:cs typeface="Arial" panose="020B0604020202020204" pitchFamily="34" charset="0"/>
              </a:rPr>
              <a:t>menyerap</a:t>
            </a:r>
            <a:r>
              <a:rPr lang="en-US" sz="2000" dirty="0">
                <a:ea typeface="Adobe Gothic Std B" panose="020B0800000000000000" pitchFamily="34" charset="-128"/>
                <a:cs typeface="Arial" panose="020B0604020202020204" pitchFamily="34" charset="0"/>
              </a:rPr>
              <a:t> 36 % </a:t>
            </a:r>
            <a:r>
              <a:rPr lang="en-US" sz="2000" dirty="0" err="1">
                <a:ea typeface="Adobe Gothic Std B" panose="020B0800000000000000" pitchFamily="34" charset="-128"/>
                <a:cs typeface="Arial" panose="020B0604020202020204" pitchFamily="34" charset="0"/>
              </a:rPr>
              <a:t>lebih</a:t>
            </a:r>
            <a:r>
              <a:rPr lang="en-US" sz="2000" dirty="0"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dirty="0" err="1">
                <a:ea typeface="Adobe Gothic Std B" panose="020B0800000000000000" pitchFamily="34" charset="-128"/>
                <a:cs typeface="Arial" panose="020B0604020202020204" pitchFamily="34" charset="0"/>
              </a:rPr>
              <a:t>tenaga</a:t>
            </a:r>
            <a:r>
              <a:rPr lang="en-US" sz="2000" dirty="0"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dirty="0" err="1">
                <a:ea typeface="Adobe Gothic Std B" panose="020B0800000000000000" pitchFamily="34" charset="-128"/>
                <a:cs typeface="Arial" panose="020B0604020202020204" pitchFamily="34" charset="0"/>
              </a:rPr>
              <a:t>kerja</a:t>
            </a:r>
            <a:r>
              <a:rPr lang="en-US" sz="2000" dirty="0">
                <a:ea typeface="Adobe Gothic Std B" panose="020B0800000000000000" pitchFamily="34" charset="-128"/>
                <a:cs typeface="Arial" panose="020B0604020202020204" pitchFamily="34" charset="0"/>
              </a:rPr>
              <a:t>. </a:t>
            </a:r>
            <a:r>
              <a:rPr lang="en-US" sz="2000" dirty="0" err="1">
                <a:ea typeface="Adobe Gothic Std B" panose="020B0800000000000000" pitchFamily="34" charset="-128"/>
                <a:cs typeface="Arial" panose="020B0604020202020204" pitchFamily="34" charset="0"/>
              </a:rPr>
              <a:t>Dengan</a:t>
            </a:r>
            <a:r>
              <a:rPr lang="en-US" sz="2000" dirty="0"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dirty="0" err="1">
                <a:ea typeface="Adobe Gothic Std B" panose="020B0800000000000000" pitchFamily="34" charset="-128"/>
                <a:cs typeface="Arial" panose="020B0604020202020204" pitchFamily="34" charset="0"/>
              </a:rPr>
              <a:t>besaran</a:t>
            </a:r>
            <a:r>
              <a:rPr lang="en-US" sz="2000" dirty="0"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dirty="0" err="1">
                <a:ea typeface="Adobe Gothic Std B" panose="020B0800000000000000" pitchFamily="34" charset="-128"/>
                <a:cs typeface="Arial" panose="020B0604020202020204" pitchFamily="34" charset="0"/>
              </a:rPr>
              <a:t>Nilai</a:t>
            </a:r>
            <a:r>
              <a:rPr lang="en-US" sz="2000" dirty="0"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dirty="0" err="1">
                <a:ea typeface="Adobe Gothic Std B" panose="020B0800000000000000" pitchFamily="34" charset="-128"/>
                <a:cs typeface="Arial" panose="020B0604020202020204" pitchFamily="34" charset="0"/>
              </a:rPr>
              <a:t>Tukar</a:t>
            </a:r>
            <a:r>
              <a:rPr lang="en-US" sz="2000" dirty="0"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dirty="0" err="1">
                <a:ea typeface="Adobe Gothic Std B" panose="020B0800000000000000" pitchFamily="34" charset="-128"/>
                <a:cs typeface="Arial" panose="020B0604020202020204" pitchFamily="34" charset="0"/>
              </a:rPr>
              <a:t>Nelayan</a:t>
            </a:r>
            <a:r>
              <a:rPr lang="en-US" sz="2000" dirty="0">
                <a:ea typeface="Adobe Gothic Std B" panose="020B0800000000000000" pitchFamily="34" charset="-128"/>
                <a:cs typeface="Arial" panose="020B0604020202020204" pitchFamily="34" charset="0"/>
              </a:rPr>
              <a:t> (NTP) 124,16 </a:t>
            </a:r>
            <a:r>
              <a:rPr lang="en-US" sz="2000" dirty="0" err="1">
                <a:ea typeface="Adobe Gothic Std B" panose="020B0800000000000000" pitchFamily="34" charset="-128"/>
                <a:cs typeface="Arial" panose="020B0604020202020204" pitchFamily="34" charset="0"/>
              </a:rPr>
              <a:t>pada</a:t>
            </a:r>
            <a:r>
              <a:rPr lang="en-US" sz="2000" dirty="0"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dirty="0" err="1">
                <a:ea typeface="Adobe Gothic Std B" panose="020B0800000000000000" pitchFamily="34" charset="-128"/>
                <a:cs typeface="Arial" panose="020B0604020202020204" pitchFamily="34" charset="0"/>
              </a:rPr>
              <a:t>Agustus</a:t>
            </a:r>
            <a:r>
              <a:rPr lang="en-US" sz="2000" dirty="0">
                <a:ea typeface="Adobe Gothic Std B" panose="020B0800000000000000" pitchFamily="34" charset="-128"/>
                <a:cs typeface="Arial" panose="020B0604020202020204" pitchFamily="34" charset="0"/>
              </a:rPr>
              <a:t> 2017 </a:t>
            </a:r>
            <a:r>
              <a:rPr lang="en-US" sz="2000" dirty="0" err="1">
                <a:ea typeface="Adobe Gothic Std B" panose="020B0800000000000000" pitchFamily="34" charset="-128"/>
                <a:cs typeface="Arial" panose="020B0604020202020204" pitchFamily="34" charset="0"/>
              </a:rPr>
              <a:t>dan</a:t>
            </a:r>
            <a:r>
              <a:rPr lang="en-US" sz="2000" dirty="0"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dirty="0" err="1">
                <a:ea typeface="Adobe Gothic Std B" panose="020B0800000000000000" pitchFamily="34" charset="-128"/>
                <a:cs typeface="Arial" panose="020B0604020202020204" pitchFamily="34" charset="0"/>
              </a:rPr>
              <a:t>Nilai</a:t>
            </a:r>
            <a:r>
              <a:rPr lang="en-US" sz="2000" dirty="0"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dirty="0" err="1">
                <a:ea typeface="Adobe Gothic Std B" panose="020B0800000000000000" pitchFamily="34" charset="-128"/>
                <a:cs typeface="Arial" panose="020B0604020202020204" pitchFamily="34" charset="0"/>
              </a:rPr>
              <a:t>Tukar</a:t>
            </a:r>
            <a:r>
              <a:rPr lang="en-US" sz="2000" dirty="0"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dirty="0" err="1">
                <a:ea typeface="Adobe Gothic Std B" panose="020B0800000000000000" pitchFamily="34" charset="-128"/>
                <a:cs typeface="Arial" panose="020B0604020202020204" pitchFamily="34" charset="0"/>
              </a:rPr>
              <a:t>Petani</a:t>
            </a:r>
            <a:r>
              <a:rPr lang="en-US" sz="2000" dirty="0">
                <a:ea typeface="Adobe Gothic Std B" panose="020B0800000000000000" pitchFamily="34" charset="-128"/>
                <a:cs typeface="Arial" panose="020B0604020202020204" pitchFamily="34" charset="0"/>
              </a:rPr>
              <a:t> (NTP) </a:t>
            </a:r>
            <a:r>
              <a:rPr lang="en-US" sz="2000" dirty="0" err="1">
                <a:ea typeface="Adobe Gothic Std B" panose="020B0800000000000000" pitchFamily="34" charset="-128"/>
                <a:cs typeface="Arial" panose="020B0604020202020204" pitchFamily="34" charset="0"/>
              </a:rPr>
              <a:t>sebesar</a:t>
            </a:r>
            <a:r>
              <a:rPr lang="en-US" sz="2000" dirty="0">
                <a:ea typeface="Adobe Gothic Std B" panose="020B0800000000000000" pitchFamily="34" charset="-128"/>
                <a:cs typeface="Arial" panose="020B0604020202020204" pitchFamily="34" charset="0"/>
              </a:rPr>
              <a:t>  105,40. </a:t>
            </a:r>
          </a:p>
          <a:p>
            <a:pPr algn="just">
              <a:spcBef>
                <a:spcPts val="300"/>
              </a:spcBef>
              <a:spcAft>
                <a:spcPts val="0"/>
              </a:spcAft>
            </a:pPr>
            <a:r>
              <a:rPr lang="en-US" sz="2000" b="1" dirty="0" err="1">
                <a:ea typeface="Adobe Gothic Std B" panose="020B0800000000000000" pitchFamily="34" charset="-128"/>
                <a:cs typeface="Arial" panose="020B0604020202020204" pitchFamily="34" charset="0"/>
              </a:rPr>
              <a:t>Permasalahan</a:t>
            </a:r>
            <a:r>
              <a:rPr lang="en-US" sz="2000" b="1" dirty="0"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a typeface="Adobe Gothic Std B" panose="020B0800000000000000" pitchFamily="34" charset="-128"/>
                <a:cs typeface="Arial" panose="020B0604020202020204" pitchFamily="34" charset="0"/>
              </a:rPr>
              <a:t>utama</a:t>
            </a:r>
            <a:r>
              <a:rPr lang="en-US" sz="2000" b="1" dirty="0"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a typeface="Adobe Gothic Std B" panose="020B0800000000000000" pitchFamily="34" charset="-128"/>
                <a:cs typeface="Arial" panose="020B0604020202020204" pitchFamily="34" charset="0"/>
              </a:rPr>
              <a:t>dari</a:t>
            </a:r>
            <a:r>
              <a:rPr lang="en-US" sz="2000" b="1" dirty="0"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a typeface="Adobe Gothic Std B" panose="020B0800000000000000" pitchFamily="34" charset="-128"/>
                <a:cs typeface="Arial" panose="020B0604020202020204" pitchFamily="34" charset="0"/>
              </a:rPr>
              <a:t>Sektor</a:t>
            </a:r>
            <a:r>
              <a:rPr lang="en-US" sz="2000" b="1" dirty="0"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a typeface="Adobe Gothic Std B" panose="020B0800000000000000" pitchFamily="34" charset="-128"/>
                <a:cs typeface="Arial" panose="020B0604020202020204" pitchFamily="34" charset="0"/>
              </a:rPr>
              <a:t>ini</a:t>
            </a:r>
            <a:r>
              <a:rPr lang="en-US" sz="2000" b="1" dirty="0"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a typeface="Adobe Gothic Std B" panose="020B0800000000000000" pitchFamily="34" charset="-128"/>
                <a:cs typeface="Arial" panose="020B0604020202020204" pitchFamily="34" charset="0"/>
              </a:rPr>
              <a:t>antara</a:t>
            </a:r>
            <a:r>
              <a:rPr lang="en-US" sz="2000" b="1" dirty="0">
                <a:ea typeface="Adobe Gothic Std B" panose="020B0800000000000000" pitchFamily="34" charset="-128"/>
                <a:cs typeface="Arial" panose="020B0604020202020204" pitchFamily="34" charset="0"/>
              </a:rPr>
              <a:t> lain :</a:t>
            </a:r>
          </a:p>
          <a:p>
            <a:pPr marL="342900" lvl="0" indent="-342900" algn="just">
              <a:spcBef>
                <a:spcPts val="3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b="1" dirty="0" err="1">
                <a:ea typeface="Adobe Gothic Std B" panose="020B0800000000000000" pitchFamily="34" charset="-128"/>
                <a:cs typeface="Arial" panose="020B0604020202020204" pitchFamily="34" charset="0"/>
              </a:rPr>
              <a:t>Rendahnya</a:t>
            </a:r>
            <a:r>
              <a:rPr lang="en-US" sz="2000" b="1" dirty="0"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a typeface="Adobe Gothic Std B" panose="020B0800000000000000" pitchFamily="34" charset="-128"/>
                <a:cs typeface="Arial" panose="020B0604020202020204" pitchFamily="34" charset="0"/>
              </a:rPr>
              <a:t>daya</a:t>
            </a:r>
            <a:r>
              <a:rPr lang="en-US" sz="2000" b="1" dirty="0"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a typeface="Adobe Gothic Std B" panose="020B0800000000000000" pitchFamily="34" charset="-128"/>
                <a:cs typeface="Arial" panose="020B0604020202020204" pitchFamily="34" charset="0"/>
              </a:rPr>
              <a:t>saing</a:t>
            </a:r>
            <a:r>
              <a:rPr lang="en-US" sz="2000" b="1" dirty="0"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a typeface="Adobe Gothic Std B" panose="020B0800000000000000" pitchFamily="34" charset="-128"/>
                <a:cs typeface="Arial" panose="020B0604020202020204" pitchFamily="34" charset="0"/>
              </a:rPr>
              <a:t>produk</a:t>
            </a:r>
            <a:r>
              <a:rPr lang="en-US" sz="2000" b="1" dirty="0"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a typeface="Adobe Gothic Std B" panose="020B0800000000000000" pitchFamily="34" charset="-128"/>
                <a:cs typeface="Arial" panose="020B0604020202020204" pitchFamily="34" charset="0"/>
              </a:rPr>
              <a:t>sektor</a:t>
            </a:r>
            <a:r>
              <a:rPr lang="en-US" sz="2000" b="1" dirty="0"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a typeface="Adobe Gothic Std B" panose="020B0800000000000000" pitchFamily="34" charset="-128"/>
                <a:cs typeface="Arial" panose="020B0604020202020204" pitchFamily="34" charset="0"/>
              </a:rPr>
              <a:t>pertanian</a:t>
            </a:r>
            <a:r>
              <a:rPr lang="en-US" sz="2000" b="1" dirty="0">
                <a:ea typeface="Adobe Gothic Std B" panose="020B0800000000000000" pitchFamily="34" charset="-128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ea typeface="Adobe Gothic Std B" panose="020B0800000000000000" pitchFamily="34" charset="-128"/>
                <a:cs typeface="Arial" panose="020B0604020202020204" pitchFamily="34" charset="0"/>
              </a:rPr>
              <a:t>Kehutanan</a:t>
            </a:r>
            <a:r>
              <a:rPr lang="en-US" sz="2000" b="1" dirty="0"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a typeface="Adobe Gothic Std B" panose="020B0800000000000000" pitchFamily="34" charset="-128"/>
                <a:cs typeface="Arial" panose="020B0604020202020204" pitchFamily="34" charset="0"/>
              </a:rPr>
              <a:t>dan</a:t>
            </a:r>
            <a:r>
              <a:rPr lang="en-US" sz="2000" b="1" dirty="0"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a typeface="Adobe Gothic Std B" panose="020B0800000000000000" pitchFamily="34" charset="-128"/>
                <a:cs typeface="Arial" panose="020B0604020202020204" pitchFamily="34" charset="0"/>
              </a:rPr>
              <a:t>perikanan</a:t>
            </a:r>
            <a:endParaRPr lang="en-US" sz="2000" b="1" dirty="0">
              <a:ea typeface="Adobe Gothic Std B" panose="020B0800000000000000" pitchFamily="34" charset="-128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ts val="3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b="1" dirty="0" err="1">
                <a:ea typeface="Adobe Gothic Std B" panose="020B0800000000000000" pitchFamily="34" charset="-128"/>
                <a:cs typeface="Arial" panose="020B0604020202020204" pitchFamily="34" charset="0"/>
              </a:rPr>
              <a:t>Terbatasnya</a:t>
            </a:r>
            <a:r>
              <a:rPr lang="en-US" sz="2000" b="1" dirty="0"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a typeface="Adobe Gothic Std B" panose="020B0800000000000000" pitchFamily="34" charset="-128"/>
                <a:cs typeface="Arial" panose="020B0604020202020204" pitchFamily="34" charset="0"/>
              </a:rPr>
              <a:t>luas</a:t>
            </a:r>
            <a:r>
              <a:rPr lang="en-US" sz="2000" b="1" dirty="0"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a typeface="Adobe Gothic Std B" panose="020B0800000000000000" pitchFamily="34" charset="-128"/>
                <a:cs typeface="Arial" panose="020B0604020202020204" pitchFamily="34" charset="0"/>
              </a:rPr>
              <a:t>lahan</a:t>
            </a:r>
            <a:r>
              <a:rPr lang="en-US" sz="2000" b="1" dirty="0"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a typeface="Adobe Gothic Std B" panose="020B0800000000000000" pitchFamily="34" charset="-128"/>
                <a:cs typeface="Arial" panose="020B0604020202020204" pitchFamily="34" charset="0"/>
              </a:rPr>
              <a:t>pertanian</a:t>
            </a:r>
            <a:r>
              <a:rPr lang="en-US" sz="2000" b="1" dirty="0">
                <a:ea typeface="Adobe Gothic Std B" panose="020B0800000000000000" pitchFamily="34" charset="-128"/>
                <a:cs typeface="Arial" panose="020B0604020202020204" pitchFamily="34" charset="0"/>
              </a:rPr>
              <a:t> (</a:t>
            </a:r>
            <a:r>
              <a:rPr lang="en-US" sz="2000" b="1" dirty="0" err="1">
                <a:ea typeface="Adobe Gothic Std B" panose="020B0800000000000000" pitchFamily="34" charset="-128"/>
                <a:cs typeface="Arial" panose="020B0604020202020204" pitchFamily="34" charset="0"/>
              </a:rPr>
              <a:t>terjadi</a:t>
            </a:r>
            <a:r>
              <a:rPr lang="en-US" sz="2000" b="1" dirty="0"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a typeface="Adobe Gothic Std B" panose="020B0800000000000000" pitchFamily="34" charset="-128"/>
                <a:cs typeface="Arial" panose="020B0604020202020204" pitchFamily="34" charset="0"/>
              </a:rPr>
              <a:t>mutasi</a:t>
            </a:r>
            <a:r>
              <a:rPr lang="en-US" sz="2000" b="1" dirty="0"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a typeface="Adobe Gothic Std B" panose="020B0800000000000000" pitchFamily="34" charset="-128"/>
                <a:cs typeface="Arial" panose="020B0604020202020204" pitchFamily="34" charset="0"/>
              </a:rPr>
              <a:t>lahan</a:t>
            </a:r>
            <a:r>
              <a:rPr lang="en-US" sz="2000" b="1" dirty="0"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en-US" sz="2000" b="1" u="sng" dirty="0">
                <a:ea typeface="Adobe Gothic Std B" panose="020B0800000000000000" pitchFamily="34" charset="-128"/>
                <a:cs typeface="Arial" panose="020B0604020202020204" pitchFamily="34" charset="0"/>
              </a:rPr>
              <a:t>+</a:t>
            </a:r>
            <a:r>
              <a:rPr lang="en-US" sz="2000" b="1" dirty="0">
                <a:ea typeface="Adobe Gothic Std B" panose="020B0800000000000000" pitchFamily="34" charset="-128"/>
                <a:cs typeface="Arial" panose="020B0604020202020204" pitchFamily="34" charset="0"/>
              </a:rPr>
              <a:t> 1.100 ha/</a:t>
            </a:r>
            <a:r>
              <a:rPr lang="en-US" sz="2000" b="1" dirty="0" err="1">
                <a:ea typeface="Adobe Gothic Std B" panose="020B0800000000000000" pitchFamily="34" charset="-128"/>
                <a:cs typeface="Arial" panose="020B0604020202020204" pitchFamily="34" charset="0"/>
              </a:rPr>
              <a:t>tahun</a:t>
            </a:r>
            <a:r>
              <a:rPr lang="en-US" sz="2000" b="1" dirty="0">
                <a:ea typeface="Adobe Gothic Std B" panose="020B0800000000000000" pitchFamily="34" charset="-128"/>
                <a:cs typeface="Arial" panose="020B0604020202020204" pitchFamily="34" charset="0"/>
              </a:rPr>
              <a:t>)</a:t>
            </a:r>
          </a:p>
          <a:p>
            <a:pPr algn="just">
              <a:spcBef>
                <a:spcPts val="300"/>
              </a:spcBef>
              <a:spcAft>
                <a:spcPts val="0"/>
              </a:spcAft>
            </a:pPr>
            <a:endParaRPr lang="en-US" sz="1000" dirty="0">
              <a:ea typeface="Adobe Gothic Std B" panose="020B08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94300" y="5428343"/>
            <a:ext cx="10954271" cy="1045481"/>
          </a:xfrm>
          <a:prstGeom prst="roundRect">
            <a:avLst/>
          </a:prstGeom>
          <a:noFill/>
          <a:ln w="762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61475" y="5520869"/>
            <a:ext cx="1068549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en-US" sz="2200" b="1" dirty="0" err="1" smtClean="0">
                <a:ea typeface="Adobe Gothic Std B" panose="020B0800000000000000" pitchFamily="34" charset="-128"/>
                <a:cs typeface="Arial" panose="020B0604020202020204" pitchFamily="34" charset="0"/>
              </a:rPr>
              <a:t>Diperlukan</a:t>
            </a:r>
            <a:r>
              <a:rPr lang="en-US" sz="2200" b="1" dirty="0" smtClean="0"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en-US" sz="2200" b="1" dirty="0" err="1">
                <a:ea typeface="Adobe Gothic Std B" panose="020B0800000000000000" pitchFamily="34" charset="-128"/>
                <a:cs typeface="Arial" panose="020B0604020202020204" pitchFamily="34" charset="0"/>
              </a:rPr>
              <a:t>upaya</a:t>
            </a:r>
            <a:r>
              <a:rPr lang="en-US" sz="2200" b="1" dirty="0"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en-US" sz="2200" b="1" dirty="0" err="1">
                <a:ea typeface="Adobe Gothic Std B" panose="020B0800000000000000" pitchFamily="34" charset="-128"/>
                <a:cs typeface="Arial" panose="020B0604020202020204" pitchFamily="34" charset="0"/>
              </a:rPr>
              <a:t>dan</a:t>
            </a:r>
            <a:r>
              <a:rPr lang="en-US" sz="2200" b="1" dirty="0"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en-US" sz="2200" b="1" dirty="0" err="1">
                <a:ea typeface="Adobe Gothic Std B" panose="020B0800000000000000" pitchFamily="34" charset="-128"/>
                <a:cs typeface="Arial" panose="020B0604020202020204" pitchFamily="34" charset="0"/>
              </a:rPr>
              <a:t>inovasi</a:t>
            </a:r>
            <a:r>
              <a:rPr lang="en-US" sz="2200" b="1" dirty="0"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en-US" sz="2200" b="1" dirty="0" err="1">
                <a:ea typeface="Adobe Gothic Std B" panose="020B0800000000000000" pitchFamily="34" charset="-128"/>
                <a:cs typeface="Arial" panose="020B0604020202020204" pitchFamily="34" charset="0"/>
              </a:rPr>
              <a:t>untuk</a:t>
            </a:r>
            <a:r>
              <a:rPr lang="en-US" sz="2200" b="1" dirty="0"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en-US" sz="2200" b="1" dirty="0" err="1">
                <a:ea typeface="Adobe Gothic Std B" panose="020B0800000000000000" pitchFamily="34" charset="-128"/>
                <a:cs typeface="Arial" panose="020B0604020202020204" pitchFamily="34" charset="0"/>
              </a:rPr>
              <a:t>memberikan</a:t>
            </a:r>
            <a:r>
              <a:rPr lang="en-US" sz="2200" b="1" dirty="0"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en-US" sz="2200" b="1" i="1" dirty="0">
                <a:ea typeface="Adobe Gothic Std B" panose="020B0800000000000000" pitchFamily="34" charset="-128"/>
                <a:cs typeface="Arial" panose="020B0604020202020204" pitchFamily="34" charset="0"/>
              </a:rPr>
              <a:t>added value</a:t>
            </a:r>
            <a:r>
              <a:rPr lang="en-US" sz="2200" b="1" dirty="0"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en-US" sz="2200" b="1" dirty="0" err="1">
                <a:ea typeface="Adobe Gothic Std B" panose="020B0800000000000000" pitchFamily="34" charset="-128"/>
                <a:cs typeface="Arial" panose="020B0604020202020204" pitchFamily="34" charset="0"/>
              </a:rPr>
              <a:t>bagi</a:t>
            </a:r>
            <a:r>
              <a:rPr lang="en-US" sz="2200" b="1" dirty="0"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en-US" sz="2200" b="1" dirty="0" err="1">
                <a:ea typeface="Adobe Gothic Std B" panose="020B0800000000000000" pitchFamily="34" charset="-128"/>
                <a:cs typeface="Arial" panose="020B0604020202020204" pitchFamily="34" charset="0"/>
              </a:rPr>
              <a:t>petani</a:t>
            </a:r>
            <a:r>
              <a:rPr lang="en-US" sz="2200" b="1" dirty="0"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en-US" sz="2200" b="1" dirty="0" err="1">
                <a:ea typeface="Adobe Gothic Std B" panose="020B0800000000000000" pitchFamily="34" charset="-128"/>
                <a:cs typeface="Arial" panose="020B0604020202020204" pitchFamily="34" charset="0"/>
              </a:rPr>
              <a:t>dan</a:t>
            </a:r>
            <a:r>
              <a:rPr lang="en-US" sz="2200" b="1" dirty="0"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ea typeface="Adobe Gothic Std B" panose="020B0800000000000000" pitchFamily="34" charset="-128"/>
                <a:cs typeface="Arial" panose="020B0604020202020204" pitchFamily="34" charset="0"/>
              </a:rPr>
              <a:t>nelayan</a:t>
            </a:r>
            <a:r>
              <a:rPr lang="en-US" sz="2200" b="1" dirty="0" smtClean="0">
                <a:ea typeface="Adobe Gothic Std B" panose="020B0800000000000000" pitchFamily="34" charset="-128"/>
                <a:cs typeface="Arial" panose="020B0604020202020204" pitchFamily="34" charset="0"/>
              </a:rPr>
              <a:t>        (</a:t>
            </a:r>
            <a:r>
              <a:rPr lang="en-US" sz="2800" b="1" dirty="0" smtClean="0">
                <a:solidFill>
                  <a:srgbClr val="0000FF"/>
                </a:solidFill>
                <a:ea typeface="Adobe Gothic Std B" panose="020B0800000000000000" pitchFamily="34" charset="-128"/>
                <a:cs typeface="Arial" panose="020B0604020202020204" pitchFamily="34" charset="0"/>
              </a:rPr>
              <a:t>35,15%</a:t>
            </a:r>
            <a:r>
              <a:rPr lang="en-US" sz="2800" b="1" dirty="0" smtClean="0"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ea typeface="Adobe Gothic Std B" panose="020B0800000000000000" pitchFamily="34" charset="-128"/>
                <a:cs typeface="Arial" panose="020B0604020202020204" pitchFamily="34" charset="0"/>
              </a:rPr>
              <a:t>Tenaga </a:t>
            </a:r>
            <a:r>
              <a:rPr lang="en-US" sz="2200" b="1" dirty="0" err="1" smtClean="0">
                <a:ea typeface="Adobe Gothic Std B" panose="020B0800000000000000" pitchFamily="34" charset="-128"/>
                <a:cs typeface="Arial" panose="020B0604020202020204" pitchFamily="34" charset="0"/>
              </a:rPr>
              <a:t>Kerja</a:t>
            </a:r>
            <a:r>
              <a:rPr lang="en-US" sz="2200" b="1" dirty="0" smtClean="0">
                <a:ea typeface="Adobe Gothic Std B" panose="020B0800000000000000" pitchFamily="34" charset="-128"/>
                <a:cs typeface="Arial" panose="020B0604020202020204" pitchFamily="34" charset="0"/>
              </a:rPr>
              <a:t>), </a:t>
            </a:r>
            <a:r>
              <a:rPr lang="en-US" sz="2200" b="1" dirty="0" err="1">
                <a:ea typeface="Adobe Gothic Std B" panose="020B0800000000000000" pitchFamily="34" charset="-128"/>
                <a:cs typeface="Arial" panose="020B0604020202020204" pitchFamily="34" charset="0"/>
              </a:rPr>
              <a:t>sehingga</a:t>
            </a:r>
            <a:r>
              <a:rPr lang="en-US" sz="2200" b="1" dirty="0"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ea typeface="Adobe Gothic Std B" panose="020B0800000000000000" pitchFamily="34" charset="-128"/>
                <a:cs typeface="Arial" panose="020B0604020202020204" pitchFamily="34" charset="0"/>
              </a:rPr>
              <a:t>mereka</a:t>
            </a:r>
            <a:r>
              <a:rPr lang="en-US" sz="2200" b="1" dirty="0" smtClean="0"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ea typeface="Adobe Gothic Std B" panose="020B0800000000000000" pitchFamily="34" charset="-128"/>
                <a:cs typeface="Arial" panose="020B0604020202020204" pitchFamily="34" charset="0"/>
              </a:rPr>
              <a:t>dapat</a:t>
            </a:r>
            <a:r>
              <a:rPr lang="en-US" sz="2200" b="1" dirty="0" smtClean="0"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en-US" sz="2200" b="1" dirty="0" err="1">
                <a:ea typeface="Adobe Gothic Std B" panose="020B0800000000000000" pitchFamily="34" charset="-128"/>
                <a:cs typeface="Arial" panose="020B0604020202020204" pitchFamily="34" charset="0"/>
              </a:rPr>
              <a:t>menikmati</a:t>
            </a:r>
            <a:r>
              <a:rPr lang="en-US" sz="2200" b="1" dirty="0"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en-US" sz="2200" b="1" dirty="0" err="1">
                <a:ea typeface="Adobe Gothic Std B" panose="020B0800000000000000" pitchFamily="34" charset="-128"/>
                <a:cs typeface="Arial" panose="020B0604020202020204" pitchFamily="34" charset="0"/>
              </a:rPr>
              <a:t>pendapatan</a:t>
            </a:r>
            <a:r>
              <a:rPr lang="en-US" sz="2200" b="1" dirty="0">
                <a:ea typeface="Adobe Gothic Std B" panose="020B0800000000000000" pitchFamily="34" charset="-128"/>
                <a:cs typeface="Arial" panose="020B0604020202020204" pitchFamily="34" charset="0"/>
              </a:rPr>
              <a:t> yang </a:t>
            </a:r>
            <a:r>
              <a:rPr lang="en-US" sz="2200" b="1" dirty="0" err="1">
                <a:ea typeface="Adobe Gothic Std B" panose="020B0800000000000000" pitchFamily="34" charset="-128"/>
                <a:cs typeface="Arial" panose="020B0604020202020204" pitchFamily="34" charset="0"/>
              </a:rPr>
              <a:t>lebih</a:t>
            </a:r>
            <a:r>
              <a:rPr lang="en-US" sz="2200" b="1" dirty="0">
                <a:ea typeface="Adobe Gothic Std B" panose="020B0800000000000000" pitchFamily="34" charset="-128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ea typeface="Adobe Gothic Std B" panose="020B0800000000000000" pitchFamily="34" charset="-128"/>
                <a:cs typeface="Arial" panose="020B0604020202020204" pitchFamily="34" charset="0"/>
              </a:rPr>
              <a:t>baik</a:t>
            </a:r>
            <a:endParaRPr lang="en-US" sz="2200" b="1" dirty="0">
              <a:ea typeface="Adobe Gothic Std B" panose="020B08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D57F-4572-4074-8542-1C7C1B576314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11646568" y="6343627"/>
            <a:ext cx="443832" cy="428628"/>
          </a:xfrm>
          <a:prstGeom prst="ellipse">
            <a:avLst/>
          </a:prstGeom>
          <a:solidFill>
            <a:schemeClr val="tx1"/>
          </a:solidFill>
          <a:ln w="38100" cap="flat" cmpd="sng" algn="ctr">
            <a:solidFill>
              <a:srgbClr val="FFFF00"/>
            </a:solidFill>
            <a:prstDash val="solid"/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0" tIns="0" rIns="0" bIns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E368-AF4D-4E3D-8A77-F1E8A40A14C6}" type="slidenum">
              <a:rPr kumimoji="0" lang="id-ID" sz="1400" i="1" u="none" strike="noStrike" kern="1200" normalizeH="0" baseline="0" noProof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d-ID" sz="1400" i="1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7816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03" y="632455"/>
            <a:ext cx="4800533" cy="2940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32455"/>
            <a:ext cx="5472608" cy="2940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03" y="3717032"/>
            <a:ext cx="4800533" cy="3031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17032"/>
            <a:ext cx="5472608" cy="3031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815413" y="116632"/>
            <a:ext cx="10753195" cy="626596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KEGIATAN FISIK DI UNIT TUBAN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 bwMode="auto">
          <a:xfrm>
            <a:off x="11522704" y="6343627"/>
            <a:ext cx="567696" cy="428628"/>
          </a:xfrm>
          <a:prstGeom prst="ellipse">
            <a:avLst/>
          </a:prstGeom>
          <a:solidFill>
            <a:schemeClr val="tx1"/>
          </a:solidFill>
          <a:ln w="38100" cap="flat" cmpd="sng" algn="ctr">
            <a:solidFill>
              <a:srgbClr val="FFFF00"/>
            </a:solidFill>
            <a:prstDash val="solid"/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0" tIns="0" rIns="0" bIns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E368-AF4D-4E3D-8A77-F1E8A40A14C6}" type="slidenum">
              <a:rPr kumimoji="0" lang="id-ID" sz="1400" i="1" u="none" strike="noStrike" kern="1200" normalizeH="0" baseline="0" noProof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id-ID" sz="1400" i="1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0031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381" y="1078548"/>
            <a:ext cx="10972800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TERIMA KASIH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81" t="12884" r="30787" b="6666"/>
          <a:stretch/>
        </p:blipFill>
        <p:spPr bwMode="auto">
          <a:xfrm>
            <a:off x="3215682" y="2257544"/>
            <a:ext cx="4563505" cy="4393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8" t="11386" r="31629" b="5769"/>
          <a:stretch/>
        </p:blipFill>
        <p:spPr bwMode="auto">
          <a:xfrm>
            <a:off x="335363" y="4582193"/>
            <a:ext cx="2688297" cy="204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9" t="12584" r="31039" b="5918"/>
          <a:stretch/>
        </p:blipFill>
        <p:spPr bwMode="auto">
          <a:xfrm>
            <a:off x="8016215" y="2257544"/>
            <a:ext cx="4042353" cy="448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3" t="17079" r="42079" b="8165"/>
          <a:stretch/>
        </p:blipFill>
        <p:spPr bwMode="auto">
          <a:xfrm>
            <a:off x="335362" y="2239680"/>
            <a:ext cx="2496277" cy="2071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4832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 txBox="1">
            <a:spLocks noChangeArrowheads="1"/>
          </p:cNvSpPr>
          <p:nvPr/>
        </p:nvSpPr>
        <p:spPr bwMode="auto">
          <a:xfrm>
            <a:off x="1534161" y="4512459"/>
            <a:ext cx="8534400" cy="2057400"/>
          </a:xfrm>
          <a:prstGeom prst="rect">
            <a:avLst/>
          </a:prstGeom>
          <a:solidFill>
            <a:schemeClr val="bg1"/>
          </a:solidFill>
          <a:ln w="66675" cmpd="thickThin">
            <a:solidFill>
              <a:srgbClr val="000000"/>
            </a:solidFill>
            <a:miter lim="800000"/>
            <a:headEnd/>
            <a:tailEnd/>
          </a:ln>
          <a:extLst/>
        </p:spPr>
        <p:txBody>
          <a:bodyPr lIns="91428" tIns="45715" rIns="91428" bIns="45715"/>
          <a:lstStyle>
            <a:lvl1pPr marL="341313" indent="-3413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993300"/>
              </a:buClr>
              <a:buFont typeface="Wingdings" panose="05000000000000000000" pitchFamily="2" charset="2"/>
              <a:buChar char="q"/>
            </a:pPr>
            <a:r>
              <a:rPr lang="en-US" b="1" dirty="0" err="1">
                <a:latin typeface="Calibri" panose="020F0502020204030204" pitchFamily="34" charset="0"/>
              </a:rPr>
              <a:t>Pemanfaatan</a:t>
            </a:r>
            <a:r>
              <a:rPr lang="en-US" b="1" dirty="0">
                <a:latin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</a:rPr>
              <a:t>Teknologi</a:t>
            </a:r>
            <a:r>
              <a:rPr lang="en-US" b="1" dirty="0">
                <a:latin typeface="Calibri" panose="020F0502020204030204" pitchFamily="34" charset="0"/>
              </a:rPr>
              <a:t> Modern </a:t>
            </a:r>
            <a:r>
              <a:rPr lang="en-US" b="1" dirty="0" err="1">
                <a:latin typeface="Calibri" panose="020F0502020204030204" pitchFamily="34" charset="0"/>
              </a:rPr>
              <a:t>Budidaya</a:t>
            </a:r>
            <a:r>
              <a:rPr lang="en-US" b="1" dirty="0">
                <a:latin typeface="Calibri" panose="020F0502020204030204" pitchFamily="34" charset="0"/>
              </a:rPr>
              <a:t> &amp; </a:t>
            </a:r>
            <a:r>
              <a:rPr lang="en-US" b="1" dirty="0" err="1">
                <a:latin typeface="Calibri" panose="020F0502020204030204" pitchFamily="34" charset="0"/>
              </a:rPr>
              <a:t>Panen</a:t>
            </a:r>
            <a:endParaRPr lang="en-US" b="1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20000"/>
              </a:spcBef>
              <a:buClr>
                <a:srgbClr val="993300"/>
              </a:buClr>
            </a:pPr>
            <a:r>
              <a:rPr lang="en-US" b="1" dirty="0">
                <a:solidFill>
                  <a:srgbClr val="1C1CEE"/>
                </a:solidFill>
                <a:latin typeface="Calibri" panose="020F0502020204030204" pitchFamily="34" charset="0"/>
              </a:rPr>
              <a:t>	</a:t>
            </a:r>
            <a:r>
              <a:rPr lang="en-US" b="1" dirty="0">
                <a:solidFill>
                  <a:srgbClr val="1C1CEE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1C1CEE"/>
                </a:solidFill>
                <a:latin typeface="Calibri" panose="020F0502020204030204" pitchFamily="34" charset="0"/>
              </a:rPr>
              <a:t>MENINGKATKAN PRODUKTIVITAS &amp; EFISIENSI</a:t>
            </a:r>
          </a:p>
          <a:p>
            <a:pPr eaLnBrk="1" hangingPunct="1">
              <a:spcBef>
                <a:spcPct val="20000"/>
              </a:spcBef>
              <a:buClr>
                <a:srgbClr val="993300"/>
              </a:buClr>
              <a:buFont typeface="Wingdings" panose="05000000000000000000" pitchFamily="2" charset="2"/>
              <a:buChar char="q"/>
            </a:pPr>
            <a:r>
              <a:rPr lang="en-US" b="1" dirty="0" err="1">
                <a:latin typeface="Calibri" panose="020F0502020204030204" pitchFamily="34" charset="0"/>
              </a:rPr>
              <a:t>Modernisasi</a:t>
            </a:r>
            <a:r>
              <a:rPr lang="en-US" b="1" dirty="0">
                <a:latin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</a:rPr>
              <a:t>Industri</a:t>
            </a:r>
            <a:r>
              <a:rPr lang="en-US" b="1" dirty="0">
                <a:latin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</a:rPr>
              <a:t>Pengolahan</a:t>
            </a:r>
            <a:r>
              <a:rPr lang="en-US" b="1" dirty="0">
                <a:latin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</a:rPr>
              <a:t>Pasca</a:t>
            </a:r>
            <a:r>
              <a:rPr lang="en-US" b="1" dirty="0">
                <a:latin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</a:rPr>
              <a:t>Panen</a:t>
            </a:r>
            <a:endParaRPr lang="en-US" b="1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20000"/>
              </a:spcBef>
              <a:buClr>
                <a:srgbClr val="993300"/>
              </a:buClr>
            </a:pPr>
            <a:r>
              <a:rPr lang="en-US" b="1" dirty="0">
                <a:solidFill>
                  <a:srgbClr val="1C1CEE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	 </a:t>
            </a:r>
            <a:r>
              <a:rPr lang="en-US" b="1" dirty="0">
                <a:solidFill>
                  <a:srgbClr val="1C1CEE"/>
                </a:solidFill>
                <a:latin typeface="Calibri" panose="020F0502020204030204" pitchFamily="34" charset="0"/>
              </a:rPr>
              <a:t>MENINGKATKAN MARGIN PERTANIAN</a:t>
            </a:r>
          </a:p>
          <a:p>
            <a:pPr eaLnBrk="1" hangingPunct="1">
              <a:spcBef>
                <a:spcPct val="20000"/>
              </a:spcBef>
              <a:buClr>
                <a:srgbClr val="993300"/>
              </a:buClr>
              <a:buFont typeface="Wingdings" panose="05000000000000000000" pitchFamily="2" charset="2"/>
              <a:buChar char="q"/>
            </a:pPr>
            <a:r>
              <a:rPr lang="en-US" b="1" dirty="0" err="1">
                <a:latin typeface="Calibri" panose="020F0502020204030204" pitchFamily="34" charset="0"/>
              </a:rPr>
              <a:t>Transformasi</a:t>
            </a:r>
            <a:r>
              <a:rPr lang="en-US" b="1" dirty="0">
                <a:latin typeface="Calibri" panose="020F0502020204030204" pitchFamily="34" charset="0"/>
              </a:rPr>
              <a:t> </a:t>
            </a:r>
            <a:r>
              <a:rPr lang="en-US" b="1" i="1" dirty="0" err="1">
                <a:latin typeface="Calibri" panose="020F0502020204030204" pitchFamily="34" charset="0"/>
              </a:rPr>
              <a:t>Petani</a:t>
            </a:r>
            <a:r>
              <a:rPr lang="en-US" b="1" dirty="0">
                <a:latin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</a:rPr>
              <a:t>menjadi</a:t>
            </a:r>
            <a:r>
              <a:rPr lang="en-US" b="1" dirty="0">
                <a:latin typeface="Calibri" panose="020F0502020204030204" pitchFamily="34" charset="0"/>
              </a:rPr>
              <a:t> </a:t>
            </a:r>
            <a:r>
              <a:rPr lang="en-US" b="1" i="1" dirty="0" err="1">
                <a:latin typeface="Calibri" panose="020F0502020204030204" pitchFamily="34" charset="0"/>
              </a:rPr>
              <a:t>Pengusaha</a:t>
            </a:r>
            <a:r>
              <a:rPr lang="en-US" b="1" i="1" dirty="0">
                <a:latin typeface="Calibri" panose="020F0502020204030204" pitchFamily="34" charset="0"/>
              </a:rPr>
              <a:t> </a:t>
            </a:r>
            <a:r>
              <a:rPr lang="en-US" b="1" i="1" dirty="0" err="1">
                <a:latin typeface="Calibri" panose="020F0502020204030204" pitchFamily="34" charset="0"/>
              </a:rPr>
              <a:t>Pertanian</a:t>
            </a:r>
            <a:endParaRPr lang="en-US" b="1" i="1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20000"/>
              </a:spcBef>
              <a:buClr>
                <a:srgbClr val="993300"/>
              </a:buClr>
            </a:pPr>
            <a:r>
              <a:rPr lang="en-US" b="1" i="1" dirty="0">
                <a:solidFill>
                  <a:srgbClr val="1C1CEE"/>
                </a:solidFill>
                <a:latin typeface="Calibri" panose="020F0502020204030204" pitchFamily="34" charset="0"/>
              </a:rPr>
              <a:t>	</a:t>
            </a:r>
            <a:r>
              <a:rPr lang="en-US" b="1" i="1" dirty="0">
                <a:solidFill>
                  <a:srgbClr val="1C1CEE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1C1CEE"/>
                </a:solidFill>
                <a:latin typeface="Calibri" panose="020F0502020204030204" pitchFamily="34" charset="0"/>
              </a:rPr>
              <a:t>MENINGKATKAN  PENDAPATAN / KESEJAHTERAAN PETANI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791" y="479270"/>
            <a:ext cx="10273141" cy="36753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887046" y="1294229"/>
            <a:ext cx="2170332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d-ID" b="1" dirty="0">
                <a:solidFill>
                  <a:schemeClr val="bg1"/>
                </a:solidFill>
              </a:rPr>
              <a:t>OPTIMALISASI ON FARM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5501" y="396925"/>
            <a:ext cx="11336439" cy="461665"/>
          </a:xfrm>
          <a:prstGeom prst="rect">
            <a:avLst/>
          </a:prstGeom>
          <a:solidFill>
            <a:srgbClr val="1D3A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>
                <a:solidFill>
                  <a:schemeClr val="bg1"/>
                </a:solidFill>
              </a:rPr>
              <a:t>KONSEP DASAR </a:t>
            </a:r>
            <a:r>
              <a:rPr lang="id-ID" sz="2400" b="1" dirty="0" smtClean="0">
                <a:solidFill>
                  <a:schemeClr val="bg1"/>
                </a:solidFill>
              </a:rPr>
              <a:t>HULU-HILIR</a:t>
            </a:r>
            <a:r>
              <a:rPr lang="en-US" sz="2400" b="1" dirty="0" smtClean="0">
                <a:solidFill>
                  <a:schemeClr val="bg1"/>
                </a:solidFill>
              </a:rPr>
              <a:t> AGROMARITIM SEKTOR PERTANIAN</a:t>
            </a:r>
            <a:endParaRPr lang="id-ID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0279" y="3001475"/>
            <a:ext cx="3234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HULU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70817" y="3001476"/>
            <a:ext cx="3234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HILIR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 bwMode="auto">
          <a:xfrm>
            <a:off x="11646568" y="6343627"/>
            <a:ext cx="443832" cy="428628"/>
          </a:xfrm>
          <a:prstGeom prst="ellipse">
            <a:avLst/>
          </a:prstGeom>
          <a:solidFill>
            <a:schemeClr val="tx1"/>
          </a:solidFill>
          <a:ln w="38100" cap="flat" cmpd="sng" algn="ctr">
            <a:solidFill>
              <a:srgbClr val="FFFF00"/>
            </a:solidFill>
            <a:prstDash val="solid"/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0" tIns="0" rIns="0" bIns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E368-AF4D-4E3D-8A77-F1E8A40A14C6}" type="slidenum">
              <a:rPr kumimoji="0" lang="id-ID" sz="1400" i="1" u="none" strike="noStrike" kern="1200" normalizeH="0" baseline="0" noProof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d-ID" sz="1400" i="1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66200051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8B1875E8-9C07-4A46-9DD9-7776CA774DB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8" name="Rectangle 75">
            <a:extLst>
              <a:ext uri="{FF2B5EF4-FFF2-40B4-BE49-F238E27FC236}">
                <a16:creationId xmlns="" xmlns:a16="http://schemas.microsoft.com/office/drawing/2014/main" id="{4E03C20A-4F5F-4168-A397-33831C0444E5}"/>
              </a:ext>
            </a:extLst>
          </p:cNvPr>
          <p:cNvSpPr/>
          <p:nvPr/>
        </p:nvSpPr>
        <p:spPr>
          <a:xfrm flipH="1" flipV="1">
            <a:off x="7516712" y="-32144"/>
            <a:ext cx="4675288" cy="6922281"/>
          </a:xfrm>
          <a:custGeom>
            <a:avLst/>
            <a:gdLst>
              <a:gd name="connsiteX0" fmla="*/ 0 w 5676900"/>
              <a:gd name="connsiteY0" fmla="*/ 0 h 6868380"/>
              <a:gd name="connsiteX1" fmla="*/ 5676900 w 5676900"/>
              <a:gd name="connsiteY1" fmla="*/ 0 h 6868380"/>
              <a:gd name="connsiteX2" fmla="*/ 5676900 w 5676900"/>
              <a:gd name="connsiteY2" fmla="*/ 6868380 h 6868380"/>
              <a:gd name="connsiteX3" fmla="*/ 0 w 5676900"/>
              <a:gd name="connsiteY3" fmla="*/ 6868380 h 6868380"/>
              <a:gd name="connsiteX4" fmla="*/ 0 w 5676900"/>
              <a:gd name="connsiteY4" fmla="*/ 0 h 6868380"/>
              <a:gd name="connsiteX0" fmla="*/ 0 w 5676900"/>
              <a:gd name="connsiteY0" fmla="*/ 0 h 6868380"/>
              <a:gd name="connsiteX1" fmla="*/ 5676900 w 5676900"/>
              <a:gd name="connsiteY1" fmla="*/ 0 h 6868380"/>
              <a:gd name="connsiteX2" fmla="*/ 5676900 w 5676900"/>
              <a:gd name="connsiteY2" fmla="*/ 6868380 h 6868380"/>
              <a:gd name="connsiteX3" fmla="*/ 2800350 w 5676900"/>
              <a:gd name="connsiteY3" fmla="*/ 6849331 h 6868380"/>
              <a:gd name="connsiteX4" fmla="*/ 0 w 5676900"/>
              <a:gd name="connsiteY4" fmla="*/ 6868380 h 6868380"/>
              <a:gd name="connsiteX5" fmla="*/ 0 w 5676900"/>
              <a:gd name="connsiteY5" fmla="*/ 0 h 6868380"/>
              <a:gd name="connsiteX0" fmla="*/ 0 w 5676900"/>
              <a:gd name="connsiteY0" fmla="*/ 0 h 6868380"/>
              <a:gd name="connsiteX1" fmla="*/ 5676900 w 5676900"/>
              <a:gd name="connsiteY1" fmla="*/ 0 h 6868380"/>
              <a:gd name="connsiteX2" fmla="*/ 2800350 w 5676900"/>
              <a:gd name="connsiteY2" fmla="*/ 6849331 h 6868380"/>
              <a:gd name="connsiteX3" fmla="*/ 0 w 5676900"/>
              <a:gd name="connsiteY3" fmla="*/ 6868380 h 6868380"/>
              <a:gd name="connsiteX4" fmla="*/ 0 w 5676900"/>
              <a:gd name="connsiteY4" fmla="*/ 0 h 6868380"/>
              <a:gd name="connsiteX0" fmla="*/ 0 w 5676900"/>
              <a:gd name="connsiteY0" fmla="*/ 0 h 6887431"/>
              <a:gd name="connsiteX1" fmla="*/ 5676900 w 5676900"/>
              <a:gd name="connsiteY1" fmla="*/ 0 h 6887431"/>
              <a:gd name="connsiteX2" fmla="*/ 3295650 w 5676900"/>
              <a:gd name="connsiteY2" fmla="*/ 6887431 h 6887431"/>
              <a:gd name="connsiteX3" fmla="*/ 0 w 5676900"/>
              <a:gd name="connsiteY3" fmla="*/ 6868380 h 6887431"/>
              <a:gd name="connsiteX4" fmla="*/ 0 w 5676900"/>
              <a:gd name="connsiteY4" fmla="*/ 0 h 6887431"/>
              <a:gd name="connsiteX0" fmla="*/ 0 w 5676900"/>
              <a:gd name="connsiteY0" fmla="*/ 0 h 6956871"/>
              <a:gd name="connsiteX1" fmla="*/ 5676900 w 5676900"/>
              <a:gd name="connsiteY1" fmla="*/ 0 h 6956871"/>
              <a:gd name="connsiteX2" fmla="*/ 3295650 w 5676900"/>
              <a:gd name="connsiteY2" fmla="*/ 6887431 h 6956871"/>
              <a:gd name="connsiteX3" fmla="*/ 0 w 5676900"/>
              <a:gd name="connsiteY3" fmla="*/ 6956871 h 6956871"/>
              <a:gd name="connsiteX4" fmla="*/ 0 w 5676900"/>
              <a:gd name="connsiteY4" fmla="*/ 0 h 6956871"/>
              <a:gd name="connsiteX0" fmla="*/ 0 w 5676900"/>
              <a:gd name="connsiteY0" fmla="*/ 0 h 6960002"/>
              <a:gd name="connsiteX1" fmla="*/ 5676900 w 5676900"/>
              <a:gd name="connsiteY1" fmla="*/ 0 h 6960002"/>
              <a:gd name="connsiteX2" fmla="*/ 3295650 w 5676900"/>
              <a:gd name="connsiteY2" fmla="*/ 6960002 h 6960002"/>
              <a:gd name="connsiteX3" fmla="*/ 0 w 5676900"/>
              <a:gd name="connsiteY3" fmla="*/ 6956871 h 6960002"/>
              <a:gd name="connsiteX4" fmla="*/ 0 w 5676900"/>
              <a:gd name="connsiteY4" fmla="*/ 0 h 6960002"/>
              <a:gd name="connsiteX0" fmla="*/ 0 w 5676900"/>
              <a:gd name="connsiteY0" fmla="*/ 0 h 6960002"/>
              <a:gd name="connsiteX1" fmla="*/ 5676900 w 5676900"/>
              <a:gd name="connsiteY1" fmla="*/ 0 h 6960002"/>
              <a:gd name="connsiteX2" fmla="*/ 3649041 w 5676900"/>
              <a:gd name="connsiteY2" fmla="*/ 6960002 h 6960002"/>
              <a:gd name="connsiteX3" fmla="*/ 0 w 5676900"/>
              <a:gd name="connsiteY3" fmla="*/ 6956871 h 6960002"/>
              <a:gd name="connsiteX4" fmla="*/ 0 w 5676900"/>
              <a:gd name="connsiteY4" fmla="*/ 0 h 6960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6900" h="6960002">
                <a:moveTo>
                  <a:pt x="0" y="0"/>
                </a:moveTo>
                <a:lnTo>
                  <a:pt x="5676900" y="0"/>
                </a:lnTo>
                <a:lnTo>
                  <a:pt x="3649041" y="6960002"/>
                </a:lnTo>
                <a:lnTo>
                  <a:pt x="0" y="695687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pic>
        <p:nvPicPr>
          <p:cNvPr id="4" name="Picture 2" descr="Hasil gambar untuk petani">
            <a:extLst>
              <a:ext uri="{FF2B5EF4-FFF2-40B4-BE49-F238E27FC236}">
                <a16:creationId xmlns="" xmlns:a16="http://schemas.microsoft.com/office/drawing/2014/main" id="{0161B0D5-F4C1-4AAC-9C7D-8E4B047A42B9}"/>
              </a:ext>
            </a:extLst>
          </p:cNvPr>
          <p:cNvPicPr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" r="2811"/>
          <a:stretch/>
        </p:blipFill>
        <p:spPr bwMode="auto">
          <a:xfrm>
            <a:off x="-361950" y="-2"/>
            <a:ext cx="2769649" cy="979268"/>
          </a:xfrm>
          <a:prstGeom prst="parallelogram">
            <a:avLst>
              <a:gd name="adj" fmla="val 34822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75">
            <a:extLst>
              <a:ext uri="{FF2B5EF4-FFF2-40B4-BE49-F238E27FC236}">
                <a16:creationId xmlns="" xmlns:a16="http://schemas.microsoft.com/office/drawing/2014/main" id="{295F748B-5FB1-4D84-8261-B6FE4D38EEF3}"/>
              </a:ext>
            </a:extLst>
          </p:cNvPr>
          <p:cNvSpPr/>
          <p:nvPr/>
        </p:nvSpPr>
        <p:spPr>
          <a:xfrm flipH="1" flipV="1">
            <a:off x="2171700" y="-3810"/>
            <a:ext cx="10024015" cy="975360"/>
          </a:xfrm>
          <a:custGeom>
            <a:avLst/>
            <a:gdLst>
              <a:gd name="connsiteX0" fmla="*/ 0 w 5676900"/>
              <a:gd name="connsiteY0" fmla="*/ 0 h 6868380"/>
              <a:gd name="connsiteX1" fmla="*/ 5676900 w 5676900"/>
              <a:gd name="connsiteY1" fmla="*/ 0 h 6868380"/>
              <a:gd name="connsiteX2" fmla="*/ 5676900 w 5676900"/>
              <a:gd name="connsiteY2" fmla="*/ 6868380 h 6868380"/>
              <a:gd name="connsiteX3" fmla="*/ 0 w 5676900"/>
              <a:gd name="connsiteY3" fmla="*/ 6868380 h 6868380"/>
              <a:gd name="connsiteX4" fmla="*/ 0 w 5676900"/>
              <a:gd name="connsiteY4" fmla="*/ 0 h 6868380"/>
              <a:gd name="connsiteX0" fmla="*/ 0 w 5676900"/>
              <a:gd name="connsiteY0" fmla="*/ 0 h 6868380"/>
              <a:gd name="connsiteX1" fmla="*/ 5676900 w 5676900"/>
              <a:gd name="connsiteY1" fmla="*/ 0 h 6868380"/>
              <a:gd name="connsiteX2" fmla="*/ 5676900 w 5676900"/>
              <a:gd name="connsiteY2" fmla="*/ 6868380 h 6868380"/>
              <a:gd name="connsiteX3" fmla="*/ 2800350 w 5676900"/>
              <a:gd name="connsiteY3" fmla="*/ 6849331 h 6868380"/>
              <a:gd name="connsiteX4" fmla="*/ 0 w 5676900"/>
              <a:gd name="connsiteY4" fmla="*/ 6868380 h 6868380"/>
              <a:gd name="connsiteX5" fmla="*/ 0 w 5676900"/>
              <a:gd name="connsiteY5" fmla="*/ 0 h 6868380"/>
              <a:gd name="connsiteX0" fmla="*/ 0 w 5676900"/>
              <a:gd name="connsiteY0" fmla="*/ 0 h 6868380"/>
              <a:gd name="connsiteX1" fmla="*/ 5676900 w 5676900"/>
              <a:gd name="connsiteY1" fmla="*/ 0 h 6868380"/>
              <a:gd name="connsiteX2" fmla="*/ 2800350 w 5676900"/>
              <a:gd name="connsiteY2" fmla="*/ 6849331 h 6868380"/>
              <a:gd name="connsiteX3" fmla="*/ 0 w 5676900"/>
              <a:gd name="connsiteY3" fmla="*/ 6868380 h 6868380"/>
              <a:gd name="connsiteX4" fmla="*/ 0 w 5676900"/>
              <a:gd name="connsiteY4" fmla="*/ 0 h 6868380"/>
              <a:gd name="connsiteX0" fmla="*/ 0 w 5676900"/>
              <a:gd name="connsiteY0" fmla="*/ 0 h 6887431"/>
              <a:gd name="connsiteX1" fmla="*/ 5676900 w 5676900"/>
              <a:gd name="connsiteY1" fmla="*/ 0 h 6887431"/>
              <a:gd name="connsiteX2" fmla="*/ 3295650 w 5676900"/>
              <a:gd name="connsiteY2" fmla="*/ 6887431 h 6887431"/>
              <a:gd name="connsiteX3" fmla="*/ 0 w 5676900"/>
              <a:gd name="connsiteY3" fmla="*/ 6868380 h 6887431"/>
              <a:gd name="connsiteX4" fmla="*/ 0 w 5676900"/>
              <a:gd name="connsiteY4" fmla="*/ 0 h 6887431"/>
              <a:gd name="connsiteX0" fmla="*/ 0 w 5676900"/>
              <a:gd name="connsiteY0" fmla="*/ 0 h 6956871"/>
              <a:gd name="connsiteX1" fmla="*/ 5676900 w 5676900"/>
              <a:gd name="connsiteY1" fmla="*/ 0 h 6956871"/>
              <a:gd name="connsiteX2" fmla="*/ 3295650 w 5676900"/>
              <a:gd name="connsiteY2" fmla="*/ 6887431 h 6956871"/>
              <a:gd name="connsiteX3" fmla="*/ 0 w 5676900"/>
              <a:gd name="connsiteY3" fmla="*/ 6956871 h 6956871"/>
              <a:gd name="connsiteX4" fmla="*/ 0 w 5676900"/>
              <a:gd name="connsiteY4" fmla="*/ 0 h 6956871"/>
              <a:gd name="connsiteX0" fmla="*/ 0 w 5676900"/>
              <a:gd name="connsiteY0" fmla="*/ 0 h 6960002"/>
              <a:gd name="connsiteX1" fmla="*/ 5676900 w 5676900"/>
              <a:gd name="connsiteY1" fmla="*/ 0 h 6960002"/>
              <a:gd name="connsiteX2" fmla="*/ 3295650 w 5676900"/>
              <a:gd name="connsiteY2" fmla="*/ 6960002 h 6960002"/>
              <a:gd name="connsiteX3" fmla="*/ 0 w 5676900"/>
              <a:gd name="connsiteY3" fmla="*/ 6956871 h 6960002"/>
              <a:gd name="connsiteX4" fmla="*/ 0 w 5676900"/>
              <a:gd name="connsiteY4" fmla="*/ 0 h 6960002"/>
              <a:gd name="connsiteX0" fmla="*/ 0 w 5676900"/>
              <a:gd name="connsiteY0" fmla="*/ 0 h 6960002"/>
              <a:gd name="connsiteX1" fmla="*/ 5676900 w 5676900"/>
              <a:gd name="connsiteY1" fmla="*/ 0 h 6960002"/>
              <a:gd name="connsiteX2" fmla="*/ 3649041 w 5676900"/>
              <a:gd name="connsiteY2" fmla="*/ 6960002 h 6960002"/>
              <a:gd name="connsiteX3" fmla="*/ 0 w 5676900"/>
              <a:gd name="connsiteY3" fmla="*/ 6956871 h 6960002"/>
              <a:gd name="connsiteX4" fmla="*/ 0 w 5676900"/>
              <a:gd name="connsiteY4" fmla="*/ 0 h 6960002"/>
              <a:gd name="connsiteX0" fmla="*/ 0 w 5676900"/>
              <a:gd name="connsiteY0" fmla="*/ 0 h 6960002"/>
              <a:gd name="connsiteX1" fmla="*/ 3933686 w 5676900"/>
              <a:gd name="connsiteY1" fmla="*/ 14872 h 6960002"/>
              <a:gd name="connsiteX2" fmla="*/ 5676900 w 5676900"/>
              <a:gd name="connsiteY2" fmla="*/ 0 h 6960002"/>
              <a:gd name="connsiteX3" fmla="*/ 3649041 w 5676900"/>
              <a:gd name="connsiteY3" fmla="*/ 6960002 h 6960002"/>
              <a:gd name="connsiteX4" fmla="*/ 0 w 5676900"/>
              <a:gd name="connsiteY4" fmla="*/ 6956871 h 6960002"/>
              <a:gd name="connsiteX5" fmla="*/ 0 w 5676900"/>
              <a:gd name="connsiteY5" fmla="*/ 0 h 6960002"/>
              <a:gd name="connsiteX0" fmla="*/ 0 w 3933686"/>
              <a:gd name="connsiteY0" fmla="*/ 0 h 6960002"/>
              <a:gd name="connsiteX1" fmla="*/ 3933686 w 3933686"/>
              <a:gd name="connsiteY1" fmla="*/ 14872 h 6960002"/>
              <a:gd name="connsiteX2" fmla="*/ 3649041 w 3933686"/>
              <a:gd name="connsiteY2" fmla="*/ 6960002 h 6960002"/>
              <a:gd name="connsiteX3" fmla="*/ 0 w 3933686"/>
              <a:gd name="connsiteY3" fmla="*/ 6956871 h 6960002"/>
              <a:gd name="connsiteX4" fmla="*/ 0 w 3933686"/>
              <a:gd name="connsiteY4" fmla="*/ 0 h 6960002"/>
              <a:gd name="connsiteX0" fmla="*/ 0 w 3933686"/>
              <a:gd name="connsiteY0" fmla="*/ 0 h 6960002"/>
              <a:gd name="connsiteX1" fmla="*/ 3933686 w 3933686"/>
              <a:gd name="connsiteY1" fmla="*/ 14872 h 6960002"/>
              <a:gd name="connsiteX2" fmla="*/ 3743634 w 3933686"/>
              <a:gd name="connsiteY2" fmla="*/ 6960002 h 6960002"/>
              <a:gd name="connsiteX3" fmla="*/ 0 w 3933686"/>
              <a:gd name="connsiteY3" fmla="*/ 6956871 h 6960002"/>
              <a:gd name="connsiteX4" fmla="*/ 0 w 3933686"/>
              <a:gd name="connsiteY4" fmla="*/ 0 h 6960002"/>
              <a:gd name="connsiteX0" fmla="*/ 0 w 3913660"/>
              <a:gd name="connsiteY0" fmla="*/ 0 h 6960002"/>
              <a:gd name="connsiteX1" fmla="*/ 3913660 w 3913660"/>
              <a:gd name="connsiteY1" fmla="*/ 14871 h 6960002"/>
              <a:gd name="connsiteX2" fmla="*/ 3743634 w 3913660"/>
              <a:gd name="connsiteY2" fmla="*/ 6960002 h 6960002"/>
              <a:gd name="connsiteX3" fmla="*/ 0 w 3913660"/>
              <a:gd name="connsiteY3" fmla="*/ 6956871 h 6960002"/>
              <a:gd name="connsiteX4" fmla="*/ 0 w 3913660"/>
              <a:gd name="connsiteY4" fmla="*/ 0 h 6960002"/>
              <a:gd name="connsiteX0" fmla="*/ 0 w 3893316"/>
              <a:gd name="connsiteY0" fmla="*/ 0 h 6960002"/>
              <a:gd name="connsiteX1" fmla="*/ 3893316 w 3893316"/>
              <a:gd name="connsiteY1" fmla="*/ 14871 h 6960002"/>
              <a:gd name="connsiteX2" fmla="*/ 3743634 w 3893316"/>
              <a:gd name="connsiteY2" fmla="*/ 6960002 h 6960002"/>
              <a:gd name="connsiteX3" fmla="*/ 0 w 3893316"/>
              <a:gd name="connsiteY3" fmla="*/ 6956871 h 6960002"/>
              <a:gd name="connsiteX4" fmla="*/ 0 w 3893316"/>
              <a:gd name="connsiteY4" fmla="*/ 0 h 6960002"/>
              <a:gd name="connsiteX0" fmla="*/ 0 w 3893316"/>
              <a:gd name="connsiteY0" fmla="*/ 0 h 6981366"/>
              <a:gd name="connsiteX1" fmla="*/ 3893316 w 3893316"/>
              <a:gd name="connsiteY1" fmla="*/ 14871 h 6981366"/>
              <a:gd name="connsiteX2" fmla="*/ 3743634 w 3893316"/>
              <a:gd name="connsiteY2" fmla="*/ 6960002 h 6981366"/>
              <a:gd name="connsiteX3" fmla="*/ 3727855 w 3893316"/>
              <a:gd name="connsiteY3" fmla="*/ 6981366 h 6981366"/>
              <a:gd name="connsiteX4" fmla="*/ 0 w 3893316"/>
              <a:gd name="connsiteY4" fmla="*/ 6956871 h 6981366"/>
              <a:gd name="connsiteX5" fmla="*/ 0 w 3893316"/>
              <a:gd name="connsiteY5" fmla="*/ 0 h 6981366"/>
              <a:gd name="connsiteX0" fmla="*/ 0 w 3893316"/>
              <a:gd name="connsiteY0" fmla="*/ 0 h 6981366"/>
              <a:gd name="connsiteX1" fmla="*/ 3893316 w 3893316"/>
              <a:gd name="connsiteY1" fmla="*/ 14871 h 6981366"/>
              <a:gd name="connsiteX2" fmla="*/ 3727855 w 3893316"/>
              <a:gd name="connsiteY2" fmla="*/ 6981366 h 6981366"/>
              <a:gd name="connsiteX3" fmla="*/ 0 w 3893316"/>
              <a:gd name="connsiteY3" fmla="*/ 6956871 h 6981366"/>
              <a:gd name="connsiteX4" fmla="*/ 0 w 3893316"/>
              <a:gd name="connsiteY4" fmla="*/ 0 h 6981366"/>
              <a:gd name="connsiteX0" fmla="*/ 0 w 3893316"/>
              <a:gd name="connsiteY0" fmla="*/ 19308 h 7000674"/>
              <a:gd name="connsiteX1" fmla="*/ 3850801 w 3893316"/>
              <a:gd name="connsiteY1" fmla="*/ 0 h 7000674"/>
              <a:gd name="connsiteX2" fmla="*/ 3893316 w 3893316"/>
              <a:gd name="connsiteY2" fmla="*/ 34179 h 7000674"/>
              <a:gd name="connsiteX3" fmla="*/ 3727855 w 3893316"/>
              <a:gd name="connsiteY3" fmla="*/ 7000674 h 7000674"/>
              <a:gd name="connsiteX4" fmla="*/ 0 w 3893316"/>
              <a:gd name="connsiteY4" fmla="*/ 6976179 h 7000674"/>
              <a:gd name="connsiteX5" fmla="*/ 0 w 3893316"/>
              <a:gd name="connsiteY5" fmla="*/ 19308 h 7000674"/>
              <a:gd name="connsiteX0" fmla="*/ 0 w 3850801"/>
              <a:gd name="connsiteY0" fmla="*/ 19308 h 7000674"/>
              <a:gd name="connsiteX1" fmla="*/ 3850801 w 3850801"/>
              <a:gd name="connsiteY1" fmla="*/ 0 h 7000674"/>
              <a:gd name="connsiteX2" fmla="*/ 3727855 w 3850801"/>
              <a:gd name="connsiteY2" fmla="*/ 7000674 h 7000674"/>
              <a:gd name="connsiteX3" fmla="*/ 0 w 3850801"/>
              <a:gd name="connsiteY3" fmla="*/ 6976179 h 7000674"/>
              <a:gd name="connsiteX4" fmla="*/ 0 w 3850801"/>
              <a:gd name="connsiteY4" fmla="*/ 19308 h 700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0801" h="7000674">
                <a:moveTo>
                  <a:pt x="0" y="19308"/>
                </a:moveTo>
                <a:lnTo>
                  <a:pt x="3850801" y="0"/>
                </a:lnTo>
                <a:lnTo>
                  <a:pt x="3727855" y="7000674"/>
                </a:lnTo>
                <a:lnTo>
                  <a:pt x="0" y="6976179"/>
                </a:lnTo>
                <a:lnTo>
                  <a:pt x="0" y="19308"/>
                </a:lnTo>
                <a:close/>
              </a:path>
            </a:pathLst>
          </a:custGeom>
          <a:gradFill flip="none" rotWithShape="1">
            <a:gsLst>
              <a:gs pos="0">
                <a:srgbClr val="0D453D"/>
              </a:gs>
              <a:gs pos="100000">
                <a:srgbClr val="1C8D79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" name="Parallelogram 2">
            <a:extLst>
              <a:ext uri="{FF2B5EF4-FFF2-40B4-BE49-F238E27FC236}">
                <a16:creationId xmlns="" xmlns:a16="http://schemas.microsoft.com/office/drawing/2014/main" id="{17EB738D-77FF-4602-AEF9-B40225FC1767}"/>
              </a:ext>
            </a:extLst>
          </p:cNvPr>
          <p:cNvSpPr/>
          <p:nvPr/>
        </p:nvSpPr>
        <p:spPr>
          <a:xfrm>
            <a:off x="1711841" y="95717"/>
            <a:ext cx="660341" cy="1096507"/>
          </a:xfrm>
          <a:prstGeom prst="parallelogram">
            <a:avLst>
              <a:gd name="adj" fmla="val 6234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F1B1AC0-DC76-46CA-AB52-A1437364E3BF}"/>
              </a:ext>
            </a:extLst>
          </p:cNvPr>
          <p:cNvSpPr txBox="1"/>
          <p:nvPr/>
        </p:nvSpPr>
        <p:spPr>
          <a:xfrm>
            <a:off x="2655943" y="154465"/>
            <a:ext cx="9485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Eras Bold ITC" panose="020B0907030504020204" pitchFamily="34" charset="0"/>
              </a:rPr>
              <a:t>STRATEGI</a:t>
            </a:r>
          </a:p>
        </p:txBody>
      </p:sp>
      <p:sp>
        <p:nvSpPr>
          <p:cNvPr id="75" name="Parallelogram 74">
            <a:extLst>
              <a:ext uri="{FF2B5EF4-FFF2-40B4-BE49-F238E27FC236}">
                <a16:creationId xmlns="" xmlns:a16="http://schemas.microsoft.com/office/drawing/2014/main" id="{1A621F5B-7F63-4C1E-AA3D-A0F6660FE136}"/>
              </a:ext>
            </a:extLst>
          </p:cNvPr>
          <p:cNvSpPr/>
          <p:nvPr/>
        </p:nvSpPr>
        <p:spPr>
          <a:xfrm>
            <a:off x="2235183" y="-14920"/>
            <a:ext cx="283434" cy="648450"/>
          </a:xfrm>
          <a:prstGeom prst="parallelogram">
            <a:avLst>
              <a:gd name="adj" fmla="val 780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0D69DBE1-8BC9-4DAB-BBCE-6263D5930CD3}"/>
              </a:ext>
            </a:extLst>
          </p:cNvPr>
          <p:cNvGrpSpPr/>
          <p:nvPr/>
        </p:nvGrpSpPr>
        <p:grpSpPr>
          <a:xfrm>
            <a:off x="7821965" y="2515653"/>
            <a:ext cx="4528797" cy="3162087"/>
            <a:chOff x="6006778" y="1458506"/>
            <a:chExt cx="5272620" cy="3681437"/>
          </a:xfrm>
        </p:grpSpPr>
        <p:grpSp>
          <p:nvGrpSpPr>
            <p:cNvPr id="69" name="Group 68">
              <a:extLst>
                <a:ext uri="{FF2B5EF4-FFF2-40B4-BE49-F238E27FC236}">
                  <a16:creationId xmlns="" xmlns:a16="http://schemas.microsoft.com/office/drawing/2014/main" id="{FFDCC9C4-080E-4989-B672-4AF3C6897575}"/>
                </a:ext>
              </a:extLst>
            </p:cNvPr>
            <p:cNvGrpSpPr/>
            <p:nvPr/>
          </p:nvGrpSpPr>
          <p:grpSpPr>
            <a:xfrm>
              <a:off x="6006778" y="1458506"/>
              <a:ext cx="5272620" cy="3450976"/>
              <a:chOff x="6006778" y="1458506"/>
              <a:chExt cx="5272620" cy="3450976"/>
            </a:xfrm>
          </p:grpSpPr>
          <p:sp>
            <p:nvSpPr>
              <p:cNvPr id="76" name="TextBox 75">
                <a:extLst>
                  <a:ext uri="{FF2B5EF4-FFF2-40B4-BE49-F238E27FC236}">
                    <a16:creationId xmlns="" xmlns:a16="http://schemas.microsoft.com/office/drawing/2014/main" id="{F851A5A2-4FDB-497C-8F5F-102440F18CA3}"/>
                  </a:ext>
                </a:extLst>
              </p:cNvPr>
              <p:cNvSpPr txBox="1"/>
              <p:nvPr/>
            </p:nvSpPr>
            <p:spPr>
              <a:xfrm>
                <a:off x="7873598" y="1458506"/>
                <a:ext cx="1537808" cy="465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2800">
                    <a:ln w="3175">
                      <a:noFill/>
                    </a:ln>
                    <a:solidFill>
                      <a:srgbClr val="FFFF00"/>
                    </a:solidFill>
                    <a:latin typeface="Franklin Gothic Demi Cond" panose="020B0706030402020204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 w="3175">
                      <a:noFill/>
                    </a:ln>
                    <a:solidFill>
                      <a:srgbClr val="FFFF00"/>
                    </a:solidFill>
                    <a:effectLst>
                      <a:outerShdw blurRad="317500" dist="50800" dir="2700000" algn="tl" rotWithShape="0">
                        <a:prstClr val="black"/>
                      </a:outerShdw>
                    </a:effectLst>
                    <a:uLnTx/>
                    <a:uFillTx/>
                    <a:latin typeface="Franklin Gothic Demi Cond" panose="020B0706030402020204" pitchFamily="34" charset="0"/>
                    <a:ea typeface="+mn-ea"/>
                    <a:cs typeface="+mn-cs"/>
                  </a:rPr>
                  <a:t>PRODUKSI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="" xmlns:a16="http://schemas.microsoft.com/office/drawing/2014/main" id="{D39E8FD5-02BF-4A9D-9757-CF4CE8986737}"/>
                  </a:ext>
                </a:extLst>
              </p:cNvPr>
              <p:cNvSpPr txBox="1"/>
              <p:nvPr/>
            </p:nvSpPr>
            <p:spPr>
              <a:xfrm>
                <a:off x="6006778" y="4438592"/>
                <a:ext cx="1813040" cy="365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b="0" i="0" u="none" strike="noStrike" kern="1200" cap="none" spc="0" normalizeH="0" baseline="0" noProof="0" dirty="0">
                    <a:ln w="3175"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Franklin Gothic Demi Cond" panose="020B0706030402020204" pitchFamily="34" charset="0"/>
                    <a:ea typeface="+mn-ea"/>
                    <a:cs typeface="+mn-cs"/>
                  </a:rPr>
                  <a:t>PEMBIAYAAN </a:t>
                </a:r>
              </a:p>
            </p:txBody>
          </p:sp>
          <p:grpSp>
            <p:nvGrpSpPr>
              <p:cNvPr id="79" name="Group 78">
                <a:extLst>
                  <a:ext uri="{FF2B5EF4-FFF2-40B4-BE49-F238E27FC236}">
                    <a16:creationId xmlns="" xmlns:a16="http://schemas.microsoft.com/office/drawing/2014/main" id="{4F7B3442-9BBA-4308-9A9A-6E3A036180F2}"/>
                  </a:ext>
                </a:extLst>
              </p:cNvPr>
              <p:cNvGrpSpPr/>
              <p:nvPr/>
            </p:nvGrpSpPr>
            <p:grpSpPr>
              <a:xfrm>
                <a:off x="7402676" y="2026672"/>
                <a:ext cx="2577948" cy="2723742"/>
                <a:chOff x="3916500" y="2736425"/>
                <a:chExt cx="1311003" cy="1385146"/>
              </a:xfrm>
            </p:grpSpPr>
            <p:grpSp>
              <p:nvGrpSpPr>
                <p:cNvPr id="82" name="Group 81">
                  <a:extLst>
                    <a:ext uri="{FF2B5EF4-FFF2-40B4-BE49-F238E27FC236}">
                      <a16:creationId xmlns="" xmlns:a16="http://schemas.microsoft.com/office/drawing/2014/main" id="{877AA88C-A329-4673-9855-62AEAE448436}"/>
                    </a:ext>
                  </a:extLst>
                </p:cNvPr>
                <p:cNvGrpSpPr/>
                <p:nvPr/>
              </p:nvGrpSpPr>
              <p:grpSpPr>
                <a:xfrm>
                  <a:off x="3916500" y="2736425"/>
                  <a:ext cx="1311003" cy="1385146"/>
                  <a:chOff x="3792267" y="994983"/>
                  <a:chExt cx="4607463" cy="4868034"/>
                </a:xfrm>
                <a:effectLst>
                  <a:glow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grpSpPr>
              <p:grpSp>
                <p:nvGrpSpPr>
                  <p:cNvPr id="84" name="Group 83">
                    <a:extLst>
                      <a:ext uri="{FF2B5EF4-FFF2-40B4-BE49-F238E27FC236}">
                        <a16:creationId xmlns="" xmlns:a16="http://schemas.microsoft.com/office/drawing/2014/main" id="{99B2211F-0205-426C-9D78-A4217737DFF5}"/>
                      </a:ext>
                    </a:extLst>
                  </p:cNvPr>
                  <p:cNvGrpSpPr/>
                  <p:nvPr/>
                </p:nvGrpSpPr>
                <p:grpSpPr>
                  <a:xfrm>
                    <a:off x="4288446" y="1628351"/>
                    <a:ext cx="3615106" cy="3345893"/>
                    <a:chOff x="4288446" y="1628351"/>
                    <a:chExt cx="3615106" cy="3345893"/>
                  </a:xfrm>
                </p:grpSpPr>
                <p:sp>
                  <p:nvSpPr>
                    <p:cNvPr id="90" name="Freeform 29">
                      <a:extLst>
                        <a:ext uri="{FF2B5EF4-FFF2-40B4-BE49-F238E27FC236}">
                          <a16:creationId xmlns="" xmlns:a16="http://schemas.microsoft.com/office/drawing/2014/main" id="{E3E7CBF2-3EC4-4330-81F1-7AEEEDC7D0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5127" y="2710113"/>
                      <a:ext cx="3438425" cy="2264131"/>
                    </a:xfrm>
                    <a:custGeom>
                      <a:avLst/>
                      <a:gdLst>
                        <a:gd name="connsiteX0" fmla="*/ 7353300 w 15506700"/>
                        <a:gd name="connsiteY0" fmla="*/ 1257300 h 12230100"/>
                        <a:gd name="connsiteX1" fmla="*/ 2628900 w 15506700"/>
                        <a:gd name="connsiteY1" fmla="*/ 10591800 h 12230100"/>
                        <a:gd name="connsiteX2" fmla="*/ 15506700 w 15506700"/>
                        <a:gd name="connsiteY2" fmla="*/ 10553700 h 12230100"/>
                        <a:gd name="connsiteX3" fmla="*/ 14211300 w 15506700"/>
                        <a:gd name="connsiteY3" fmla="*/ 12230100 h 12230100"/>
                        <a:gd name="connsiteX4" fmla="*/ 304800 w 15506700"/>
                        <a:gd name="connsiteY4" fmla="*/ 12077700 h 12230100"/>
                        <a:gd name="connsiteX5" fmla="*/ 0 w 15506700"/>
                        <a:gd name="connsiteY5" fmla="*/ 11849100 h 12230100"/>
                        <a:gd name="connsiteX6" fmla="*/ 6743700 w 15506700"/>
                        <a:gd name="connsiteY6" fmla="*/ 0 h 12230100"/>
                        <a:gd name="connsiteX7" fmla="*/ 7391400 w 15506700"/>
                        <a:gd name="connsiteY7" fmla="*/ 1371600 h 12230100"/>
                        <a:gd name="connsiteX0" fmla="*/ 7353300 w 15506700"/>
                        <a:gd name="connsiteY0" fmla="*/ 1257300 h 12115800"/>
                        <a:gd name="connsiteX1" fmla="*/ 2628900 w 15506700"/>
                        <a:gd name="connsiteY1" fmla="*/ 10591800 h 12115800"/>
                        <a:gd name="connsiteX2" fmla="*/ 15506700 w 15506700"/>
                        <a:gd name="connsiteY2" fmla="*/ 10553700 h 12115800"/>
                        <a:gd name="connsiteX3" fmla="*/ 14439900 w 15506700"/>
                        <a:gd name="connsiteY3" fmla="*/ 12115800 h 12115800"/>
                        <a:gd name="connsiteX4" fmla="*/ 304800 w 15506700"/>
                        <a:gd name="connsiteY4" fmla="*/ 12077700 h 12115800"/>
                        <a:gd name="connsiteX5" fmla="*/ 0 w 15506700"/>
                        <a:gd name="connsiteY5" fmla="*/ 11849100 h 12115800"/>
                        <a:gd name="connsiteX6" fmla="*/ 6743700 w 15506700"/>
                        <a:gd name="connsiteY6" fmla="*/ 0 h 12115800"/>
                        <a:gd name="connsiteX7" fmla="*/ 7391400 w 15506700"/>
                        <a:gd name="connsiteY7" fmla="*/ 1371600 h 12115800"/>
                        <a:gd name="connsiteX0" fmla="*/ 7353300 w 15506700"/>
                        <a:gd name="connsiteY0" fmla="*/ 1257300 h 12115800"/>
                        <a:gd name="connsiteX1" fmla="*/ 2628900 w 15506700"/>
                        <a:gd name="connsiteY1" fmla="*/ 10591800 h 12115800"/>
                        <a:gd name="connsiteX2" fmla="*/ 15506700 w 15506700"/>
                        <a:gd name="connsiteY2" fmla="*/ 10553700 h 12115800"/>
                        <a:gd name="connsiteX3" fmla="*/ 14439900 w 15506700"/>
                        <a:gd name="connsiteY3" fmla="*/ 12115800 h 12115800"/>
                        <a:gd name="connsiteX4" fmla="*/ 304800 w 15506700"/>
                        <a:gd name="connsiteY4" fmla="*/ 12077700 h 12115800"/>
                        <a:gd name="connsiteX5" fmla="*/ 0 w 15506700"/>
                        <a:gd name="connsiteY5" fmla="*/ 11849100 h 12115800"/>
                        <a:gd name="connsiteX6" fmla="*/ 6743700 w 15506700"/>
                        <a:gd name="connsiteY6" fmla="*/ 0 h 12115800"/>
                        <a:gd name="connsiteX7" fmla="*/ 7391400 w 15506700"/>
                        <a:gd name="connsiteY7" fmla="*/ 1371600 h 12115800"/>
                        <a:gd name="connsiteX0" fmla="*/ 7353300 w 15506700"/>
                        <a:gd name="connsiteY0" fmla="*/ 1257300 h 12077700"/>
                        <a:gd name="connsiteX1" fmla="*/ 2628900 w 15506700"/>
                        <a:gd name="connsiteY1" fmla="*/ 10591800 h 12077700"/>
                        <a:gd name="connsiteX2" fmla="*/ 15506700 w 15506700"/>
                        <a:gd name="connsiteY2" fmla="*/ 10553700 h 12077700"/>
                        <a:gd name="connsiteX3" fmla="*/ 14478000 w 15506700"/>
                        <a:gd name="connsiteY3" fmla="*/ 12001500 h 12077700"/>
                        <a:gd name="connsiteX4" fmla="*/ 304800 w 15506700"/>
                        <a:gd name="connsiteY4" fmla="*/ 12077700 h 12077700"/>
                        <a:gd name="connsiteX5" fmla="*/ 0 w 15506700"/>
                        <a:gd name="connsiteY5" fmla="*/ 11849100 h 12077700"/>
                        <a:gd name="connsiteX6" fmla="*/ 6743700 w 15506700"/>
                        <a:gd name="connsiteY6" fmla="*/ 0 h 12077700"/>
                        <a:gd name="connsiteX7" fmla="*/ 7391400 w 15506700"/>
                        <a:gd name="connsiteY7" fmla="*/ 1371600 h 12077700"/>
                        <a:gd name="connsiteX0" fmla="*/ 7353300 w 15506700"/>
                        <a:gd name="connsiteY0" fmla="*/ 1257300 h 12115800"/>
                        <a:gd name="connsiteX1" fmla="*/ 2628900 w 15506700"/>
                        <a:gd name="connsiteY1" fmla="*/ 10591800 h 12115800"/>
                        <a:gd name="connsiteX2" fmla="*/ 15506700 w 15506700"/>
                        <a:gd name="connsiteY2" fmla="*/ 10553700 h 12115800"/>
                        <a:gd name="connsiteX3" fmla="*/ 14706600 w 15506700"/>
                        <a:gd name="connsiteY3" fmla="*/ 12115800 h 12115800"/>
                        <a:gd name="connsiteX4" fmla="*/ 304800 w 15506700"/>
                        <a:gd name="connsiteY4" fmla="*/ 12077700 h 12115800"/>
                        <a:gd name="connsiteX5" fmla="*/ 0 w 15506700"/>
                        <a:gd name="connsiteY5" fmla="*/ 11849100 h 12115800"/>
                        <a:gd name="connsiteX6" fmla="*/ 6743700 w 15506700"/>
                        <a:gd name="connsiteY6" fmla="*/ 0 h 12115800"/>
                        <a:gd name="connsiteX7" fmla="*/ 7391400 w 15506700"/>
                        <a:gd name="connsiteY7" fmla="*/ 1371600 h 12115800"/>
                        <a:gd name="connsiteX0" fmla="*/ 7353300 w 15506700"/>
                        <a:gd name="connsiteY0" fmla="*/ 1257300 h 12077700"/>
                        <a:gd name="connsiteX1" fmla="*/ 2628900 w 15506700"/>
                        <a:gd name="connsiteY1" fmla="*/ 10591800 h 12077700"/>
                        <a:gd name="connsiteX2" fmla="*/ 15506700 w 15506700"/>
                        <a:gd name="connsiteY2" fmla="*/ 10553700 h 12077700"/>
                        <a:gd name="connsiteX3" fmla="*/ 14706600 w 15506700"/>
                        <a:gd name="connsiteY3" fmla="*/ 12039600 h 12077700"/>
                        <a:gd name="connsiteX4" fmla="*/ 304800 w 15506700"/>
                        <a:gd name="connsiteY4" fmla="*/ 12077700 h 12077700"/>
                        <a:gd name="connsiteX5" fmla="*/ 0 w 15506700"/>
                        <a:gd name="connsiteY5" fmla="*/ 11849100 h 12077700"/>
                        <a:gd name="connsiteX6" fmla="*/ 6743700 w 15506700"/>
                        <a:gd name="connsiteY6" fmla="*/ 0 h 12077700"/>
                        <a:gd name="connsiteX7" fmla="*/ 7391400 w 15506700"/>
                        <a:gd name="connsiteY7" fmla="*/ 1371600 h 12077700"/>
                        <a:gd name="connsiteX0" fmla="*/ 7353300 w 15506700"/>
                        <a:gd name="connsiteY0" fmla="*/ 1257300 h 12077700"/>
                        <a:gd name="connsiteX1" fmla="*/ 2628900 w 15506700"/>
                        <a:gd name="connsiteY1" fmla="*/ 10591800 h 12077700"/>
                        <a:gd name="connsiteX2" fmla="*/ 15506700 w 15506700"/>
                        <a:gd name="connsiteY2" fmla="*/ 10591800 h 12077700"/>
                        <a:gd name="connsiteX3" fmla="*/ 14706600 w 15506700"/>
                        <a:gd name="connsiteY3" fmla="*/ 12039600 h 12077700"/>
                        <a:gd name="connsiteX4" fmla="*/ 304800 w 15506700"/>
                        <a:gd name="connsiteY4" fmla="*/ 12077700 h 12077700"/>
                        <a:gd name="connsiteX5" fmla="*/ 0 w 15506700"/>
                        <a:gd name="connsiteY5" fmla="*/ 11849100 h 12077700"/>
                        <a:gd name="connsiteX6" fmla="*/ 6743700 w 15506700"/>
                        <a:gd name="connsiteY6" fmla="*/ 0 h 12077700"/>
                        <a:gd name="connsiteX7" fmla="*/ 7391400 w 15506700"/>
                        <a:gd name="connsiteY7" fmla="*/ 1371600 h 12077700"/>
                        <a:gd name="connsiteX0" fmla="*/ 7353300 w 15506700"/>
                        <a:gd name="connsiteY0" fmla="*/ 1257300 h 12077700"/>
                        <a:gd name="connsiteX1" fmla="*/ 2628900 w 15506700"/>
                        <a:gd name="connsiteY1" fmla="*/ 10591800 h 12077700"/>
                        <a:gd name="connsiteX2" fmla="*/ 15506700 w 15506700"/>
                        <a:gd name="connsiteY2" fmla="*/ 10591800 h 12077700"/>
                        <a:gd name="connsiteX3" fmla="*/ 14706600 w 15506700"/>
                        <a:gd name="connsiteY3" fmla="*/ 12039600 h 12077700"/>
                        <a:gd name="connsiteX4" fmla="*/ 304800 w 15506700"/>
                        <a:gd name="connsiteY4" fmla="*/ 12077700 h 12077700"/>
                        <a:gd name="connsiteX5" fmla="*/ 0 w 15506700"/>
                        <a:gd name="connsiteY5" fmla="*/ 11849100 h 12077700"/>
                        <a:gd name="connsiteX6" fmla="*/ 6743700 w 15506700"/>
                        <a:gd name="connsiteY6" fmla="*/ 0 h 12077700"/>
                        <a:gd name="connsiteX7" fmla="*/ 7848600 w 15506700"/>
                        <a:gd name="connsiteY7" fmla="*/ 914400 h 12077700"/>
                        <a:gd name="connsiteX0" fmla="*/ 7505700 w 15506700"/>
                        <a:gd name="connsiteY0" fmla="*/ 1257300 h 12077700"/>
                        <a:gd name="connsiteX1" fmla="*/ 2628900 w 15506700"/>
                        <a:gd name="connsiteY1" fmla="*/ 10591800 h 12077700"/>
                        <a:gd name="connsiteX2" fmla="*/ 15506700 w 15506700"/>
                        <a:gd name="connsiteY2" fmla="*/ 10591800 h 12077700"/>
                        <a:gd name="connsiteX3" fmla="*/ 14706600 w 15506700"/>
                        <a:gd name="connsiteY3" fmla="*/ 12039600 h 12077700"/>
                        <a:gd name="connsiteX4" fmla="*/ 304800 w 15506700"/>
                        <a:gd name="connsiteY4" fmla="*/ 12077700 h 12077700"/>
                        <a:gd name="connsiteX5" fmla="*/ 0 w 15506700"/>
                        <a:gd name="connsiteY5" fmla="*/ 11849100 h 12077700"/>
                        <a:gd name="connsiteX6" fmla="*/ 6743700 w 15506700"/>
                        <a:gd name="connsiteY6" fmla="*/ 0 h 12077700"/>
                        <a:gd name="connsiteX7" fmla="*/ 7848600 w 15506700"/>
                        <a:gd name="connsiteY7" fmla="*/ 914400 h 12077700"/>
                        <a:gd name="connsiteX0" fmla="*/ 7543800 w 15506700"/>
                        <a:gd name="connsiteY0" fmla="*/ 1371600 h 12077700"/>
                        <a:gd name="connsiteX1" fmla="*/ 2628900 w 15506700"/>
                        <a:gd name="connsiteY1" fmla="*/ 10591800 h 12077700"/>
                        <a:gd name="connsiteX2" fmla="*/ 15506700 w 15506700"/>
                        <a:gd name="connsiteY2" fmla="*/ 10591800 h 12077700"/>
                        <a:gd name="connsiteX3" fmla="*/ 14706600 w 15506700"/>
                        <a:gd name="connsiteY3" fmla="*/ 12039600 h 12077700"/>
                        <a:gd name="connsiteX4" fmla="*/ 304800 w 15506700"/>
                        <a:gd name="connsiteY4" fmla="*/ 12077700 h 12077700"/>
                        <a:gd name="connsiteX5" fmla="*/ 0 w 15506700"/>
                        <a:gd name="connsiteY5" fmla="*/ 11849100 h 12077700"/>
                        <a:gd name="connsiteX6" fmla="*/ 6743700 w 15506700"/>
                        <a:gd name="connsiteY6" fmla="*/ 0 h 12077700"/>
                        <a:gd name="connsiteX7" fmla="*/ 7848600 w 15506700"/>
                        <a:gd name="connsiteY7" fmla="*/ 914400 h 12077700"/>
                        <a:gd name="connsiteX0" fmla="*/ 7471229 w 15506700"/>
                        <a:gd name="connsiteY0" fmla="*/ 1516743 h 12077700"/>
                        <a:gd name="connsiteX1" fmla="*/ 2628900 w 15506700"/>
                        <a:gd name="connsiteY1" fmla="*/ 10591800 h 12077700"/>
                        <a:gd name="connsiteX2" fmla="*/ 15506700 w 15506700"/>
                        <a:gd name="connsiteY2" fmla="*/ 10591800 h 12077700"/>
                        <a:gd name="connsiteX3" fmla="*/ 14706600 w 15506700"/>
                        <a:gd name="connsiteY3" fmla="*/ 12039600 h 12077700"/>
                        <a:gd name="connsiteX4" fmla="*/ 304800 w 15506700"/>
                        <a:gd name="connsiteY4" fmla="*/ 12077700 h 12077700"/>
                        <a:gd name="connsiteX5" fmla="*/ 0 w 15506700"/>
                        <a:gd name="connsiteY5" fmla="*/ 11849100 h 12077700"/>
                        <a:gd name="connsiteX6" fmla="*/ 6743700 w 15506700"/>
                        <a:gd name="connsiteY6" fmla="*/ 0 h 12077700"/>
                        <a:gd name="connsiteX7" fmla="*/ 7848600 w 15506700"/>
                        <a:gd name="connsiteY7" fmla="*/ 914400 h 12077700"/>
                        <a:gd name="connsiteX0" fmla="*/ 7471229 w 15506700"/>
                        <a:gd name="connsiteY0" fmla="*/ 1516743 h 12077700"/>
                        <a:gd name="connsiteX1" fmla="*/ 2628900 w 15506700"/>
                        <a:gd name="connsiteY1" fmla="*/ 10591800 h 12077700"/>
                        <a:gd name="connsiteX2" fmla="*/ 15506700 w 15506700"/>
                        <a:gd name="connsiteY2" fmla="*/ 10591800 h 12077700"/>
                        <a:gd name="connsiteX3" fmla="*/ 14706600 w 15506700"/>
                        <a:gd name="connsiteY3" fmla="*/ 12039600 h 12077700"/>
                        <a:gd name="connsiteX4" fmla="*/ 304800 w 15506700"/>
                        <a:gd name="connsiteY4" fmla="*/ 12077700 h 12077700"/>
                        <a:gd name="connsiteX5" fmla="*/ 0 w 15506700"/>
                        <a:gd name="connsiteY5" fmla="*/ 11849100 h 12077700"/>
                        <a:gd name="connsiteX6" fmla="*/ 6743700 w 15506700"/>
                        <a:gd name="connsiteY6" fmla="*/ 0 h 12077700"/>
                        <a:gd name="connsiteX7" fmla="*/ 7500258 w 15506700"/>
                        <a:gd name="connsiteY7" fmla="*/ 1494971 h 12077700"/>
                        <a:gd name="connsiteX0" fmla="*/ 7471229 w 15506700"/>
                        <a:gd name="connsiteY0" fmla="*/ 1516743 h 12077700"/>
                        <a:gd name="connsiteX1" fmla="*/ 2628900 w 15506700"/>
                        <a:gd name="connsiteY1" fmla="*/ 10591800 h 12077700"/>
                        <a:gd name="connsiteX2" fmla="*/ 15506700 w 15506700"/>
                        <a:gd name="connsiteY2" fmla="*/ 10591800 h 12077700"/>
                        <a:gd name="connsiteX3" fmla="*/ 14706600 w 15506700"/>
                        <a:gd name="connsiteY3" fmla="*/ 12039600 h 12077700"/>
                        <a:gd name="connsiteX4" fmla="*/ 304800 w 15506700"/>
                        <a:gd name="connsiteY4" fmla="*/ 12077700 h 12077700"/>
                        <a:gd name="connsiteX5" fmla="*/ 0 w 15506700"/>
                        <a:gd name="connsiteY5" fmla="*/ 11849100 h 12077700"/>
                        <a:gd name="connsiteX6" fmla="*/ 6743700 w 15506700"/>
                        <a:gd name="connsiteY6" fmla="*/ 0 h 12077700"/>
                        <a:gd name="connsiteX7" fmla="*/ 7500258 w 15506700"/>
                        <a:gd name="connsiteY7" fmla="*/ 1494971 h 12077700"/>
                        <a:gd name="connsiteX0" fmla="*/ 8423707 w 16459178"/>
                        <a:gd name="connsiteY0" fmla="*/ 1516743 h 13740020"/>
                        <a:gd name="connsiteX1" fmla="*/ 3581378 w 16459178"/>
                        <a:gd name="connsiteY1" fmla="*/ 10591800 h 13740020"/>
                        <a:gd name="connsiteX2" fmla="*/ 16459178 w 16459178"/>
                        <a:gd name="connsiteY2" fmla="*/ 10591800 h 13740020"/>
                        <a:gd name="connsiteX3" fmla="*/ 15659078 w 16459178"/>
                        <a:gd name="connsiteY3" fmla="*/ 12039600 h 13740020"/>
                        <a:gd name="connsiteX4" fmla="*/ 0 w 16459178"/>
                        <a:gd name="connsiteY4" fmla="*/ 13740020 h 13740020"/>
                        <a:gd name="connsiteX5" fmla="*/ 952478 w 16459178"/>
                        <a:gd name="connsiteY5" fmla="*/ 11849100 h 13740020"/>
                        <a:gd name="connsiteX6" fmla="*/ 7696178 w 16459178"/>
                        <a:gd name="connsiteY6" fmla="*/ 0 h 13740020"/>
                        <a:gd name="connsiteX7" fmla="*/ 8452736 w 16459178"/>
                        <a:gd name="connsiteY7" fmla="*/ 1494971 h 13740020"/>
                        <a:gd name="connsiteX0" fmla="*/ 8423707 w 16459178"/>
                        <a:gd name="connsiteY0" fmla="*/ 1516743 h 13749417"/>
                        <a:gd name="connsiteX1" fmla="*/ 3581378 w 16459178"/>
                        <a:gd name="connsiteY1" fmla="*/ 10591800 h 13749417"/>
                        <a:gd name="connsiteX2" fmla="*/ 16459178 w 16459178"/>
                        <a:gd name="connsiteY2" fmla="*/ 10591800 h 13749417"/>
                        <a:gd name="connsiteX3" fmla="*/ 15268888 w 16459178"/>
                        <a:gd name="connsiteY3" fmla="*/ 13749417 h 13749417"/>
                        <a:gd name="connsiteX4" fmla="*/ 0 w 16459178"/>
                        <a:gd name="connsiteY4" fmla="*/ 13740020 h 13749417"/>
                        <a:gd name="connsiteX5" fmla="*/ 952478 w 16459178"/>
                        <a:gd name="connsiteY5" fmla="*/ 11849100 h 13749417"/>
                        <a:gd name="connsiteX6" fmla="*/ 7696178 w 16459178"/>
                        <a:gd name="connsiteY6" fmla="*/ 0 h 13749417"/>
                        <a:gd name="connsiteX7" fmla="*/ 8452736 w 16459178"/>
                        <a:gd name="connsiteY7" fmla="*/ 1494971 h 13749417"/>
                        <a:gd name="connsiteX0" fmla="*/ 8467061 w 16502532"/>
                        <a:gd name="connsiteY0" fmla="*/ 1516743 h 13749417"/>
                        <a:gd name="connsiteX1" fmla="*/ 3624732 w 16502532"/>
                        <a:gd name="connsiteY1" fmla="*/ 10591800 h 13749417"/>
                        <a:gd name="connsiteX2" fmla="*/ 16502532 w 16502532"/>
                        <a:gd name="connsiteY2" fmla="*/ 10591800 h 13749417"/>
                        <a:gd name="connsiteX3" fmla="*/ 15312242 w 16502532"/>
                        <a:gd name="connsiteY3" fmla="*/ 13749417 h 13749417"/>
                        <a:gd name="connsiteX4" fmla="*/ 0 w 16502532"/>
                        <a:gd name="connsiteY4" fmla="*/ 13550041 h 13749417"/>
                        <a:gd name="connsiteX5" fmla="*/ 995832 w 16502532"/>
                        <a:gd name="connsiteY5" fmla="*/ 11849100 h 13749417"/>
                        <a:gd name="connsiteX6" fmla="*/ 7739532 w 16502532"/>
                        <a:gd name="connsiteY6" fmla="*/ 0 h 13749417"/>
                        <a:gd name="connsiteX7" fmla="*/ 8496090 w 16502532"/>
                        <a:gd name="connsiteY7" fmla="*/ 1494971 h 13749417"/>
                        <a:gd name="connsiteX0" fmla="*/ 8467061 w 16502532"/>
                        <a:gd name="connsiteY0" fmla="*/ 1516743 h 13749417"/>
                        <a:gd name="connsiteX1" fmla="*/ 4361758 w 16502532"/>
                        <a:gd name="connsiteY1" fmla="*/ 10734286 h 13749417"/>
                        <a:gd name="connsiteX2" fmla="*/ 16502532 w 16502532"/>
                        <a:gd name="connsiteY2" fmla="*/ 10591800 h 13749417"/>
                        <a:gd name="connsiteX3" fmla="*/ 15312242 w 16502532"/>
                        <a:gd name="connsiteY3" fmla="*/ 13749417 h 13749417"/>
                        <a:gd name="connsiteX4" fmla="*/ 0 w 16502532"/>
                        <a:gd name="connsiteY4" fmla="*/ 13550041 h 13749417"/>
                        <a:gd name="connsiteX5" fmla="*/ 995832 w 16502532"/>
                        <a:gd name="connsiteY5" fmla="*/ 11849100 h 13749417"/>
                        <a:gd name="connsiteX6" fmla="*/ 7739532 w 16502532"/>
                        <a:gd name="connsiteY6" fmla="*/ 0 h 13749417"/>
                        <a:gd name="connsiteX7" fmla="*/ 8496090 w 16502532"/>
                        <a:gd name="connsiteY7" fmla="*/ 1494971 h 13749417"/>
                        <a:gd name="connsiteX0" fmla="*/ 8467061 w 16502532"/>
                        <a:gd name="connsiteY0" fmla="*/ 1516743 h 13749417"/>
                        <a:gd name="connsiteX1" fmla="*/ 4361758 w 16502532"/>
                        <a:gd name="connsiteY1" fmla="*/ 10734286 h 13749417"/>
                        <a:gd name="connsiteX2" fmla="*/ 16502532 w 16502532"/>
                        <a:gd name="connsiteY2" fmla="*/ 10591800 h 13749417"/>
                        <a:gd name="connsiteX3" fmla="*/ 15312242 w 16502532"/>
                        <a:gd name="connsiteY3" fmla="*/ 13749417 h 13749417"/>
                        <a:gd name="connsiteX4" fmla="*/ 0 w 16502532"/>
                        <a:gd name="connsiteY4" fmla="*/ 13550041 h 13749417"/>
                        <a:gd name="connsiteX5" fmla="*/ 995832 w 16502532"/>
                        <a:gd name="connsiteY5" fmla="*/ 11849100 h 13749417"/>
                        <a:gd name="connsiteX6" fmla="*/ 7739532 w 16502532"/>
                        <a:gd name="connsiteY6" fmla="*/ 0 h 13749417"/>
                        <a:gd name="connsiteX7" fmla="*/ 10230268 w 16502532"/>
                        <a:gd name="connsiteY7" fmla="*/ 3584745 h 13749417"/>
                        <a:gd name="connsiteX0" fmla="*/ 7816745 w 16502532"/>
                        <a:gd name="connsiteY0" fmla="*/ 4841385 h 13749417"/>
                        <a:gd name="connsiteX1" fmla="*/ 4361758 w 16502532"/>
                        <a:gd name="connsiteY1" fmla="*/ 10734286 h 13749417"/>
                        <a:gd name="connsiteX2" fmla="*/ 16502532 w 16502532"/>
                        <a:gd name="connsiteY2" fmla="*/ 10591800 h 13749417"/>
                        <a:gd name="connsiteX3" fmla="*/ 15312242 w 16502532"/>
                        <a:gd name="connsiteY3" fmla="*/ 13749417 h 13749417"/>
                        <a:gd name="connsiteX4" fmla="*/ 0 w 16502532"/>
                        <a:gd name="connsiteY4" fmla="*/ 13550041 h 13749417"/>
                        <a:gd name="connsiteX5" fmla="*/ 995832 w 16502532"/>
                        <a:gd name="connsiteY5" fmla="*/ 11849100 h 13749417"/>
                        <a:gd name="connsiteX6" fmla="*/ 7739532 w 16502532"/>
                        <a:gd name="connsiteY6" fmla="*/ 0 h 13749417"/>
                        <a:gd name="connsiteX7" fmla="*/ 10230268 w 16502532"/>
                        <a:gd name="connsiteY7" fmla="*/ 3584745 h 13749417"/>
                        <a:gd name="connsiteX0" fmla="*/ 7816745 w 16502532"/>
                        <a:gd name="connsiteY0" fmla="*/ 4841385 h 13749417"/>
                        <a:gd name="connsiteX1" fmla="*/ 5272201 w 16502532"/>
                        <a:gd name="connsiteY1" fmla="*/ 11256729 h 13749417"/>
                        <a:gd name="connsiteX2" fmla="*/ 16502532 w 16502532"/>
                        <a:gd name="connsiteY2" fmla="*/ 10591800 h 13749417"/>
                        <a:gd name="connsiteX3" fmla="*/ 15312242 w 16502532"/>
                        <a:gd name="connsiteY3" fmla="*/ 13749417 h 13749417"/>
                        <a:gd name="connsiteX4" fmla="*/ 0 w 16502532"/>
                        <a:gd name="connsiteY4" fmla="*/ 13550041 h 13749417"/>
                        <a:gd name="connsiteX5" fmla="*/ 995832 w 16502532"/>
                        <a:gd name="connsiteY5" fmla="*/ 11849100 h 13749417"/>
                        <a:gd name="connsiteX6" fmla="*/ 7739532 w 16502532"/>
                        <a:gd name="connsiteY6" fmla="*/ 0 h 13749417"/>
                        <a:gd name="connsiteX7" fmla="*/ 10230268 w 16502532"/>
                        <a:gd name="connsiteY7" fmla="*/ 3584745 h 13749417"/>
                        <a:gd name="connsiteX0" fmla="*/ 7816745 w 16502532"/>
                        <a:gd name="connsiteY0" fmla="*/ 4841385 h 13749417"/>
                        <a:gd name="connsiteX1" fmla="*/ 4275049 w 16502532"/>
                        <a:gd name="connsiteY1" fmla="*/ 10971760 h 13749417"/>
                        <a:gd name="connsiteX2" fmla="*/ 16502532 w 16502532"/>
                        <a:gd name="connsiteY2" fmla="*/ 10591800 h 13749417"/>
                        <a:gd name="connsiteX3" fmla="*/ 15312242 w 16502532"/>
                        <a:gd name="connsiteY3" fmla="*/ 13749417 h 13749417"/>
                        <a:gd name="connsiteX4" fmla="*/ 0 w 16502532"/>
                        <a:gd name="connsiteY4" fmla="*/ 13550041 h 13749417"/>
                        <a:gd name="connsiteX5" fmla="*/ 995832 w 16502532"/>
                        <a:gd name="connsiteY5" fmla="*/ 11849100 h 13749417"/>
                        <a:gd name="connsiteX6" fmla="*/ 7739532 w 16502532"/>
                        <a:gd name="connsiteY6" fmla="*/ 0 h 13749417"/>
                        <a:gd name="connsiteX7" fmla="*/ 10230268 w 16502532"/>
                        <a:gd name="connsiteY7" fmla="*/ 3584745 h 13749417"/>
                        <a:gd name="connsiteX0" fmla="*/ 7816745 w 15548734"/>
                        <a:gd name="connsiteY0" fmla="*/ 4841385 h 13749417"/>
                        <a:gd name="connsiteX1" fmla="*/ 4275049 w 15548734"/>
                        <a:gd name="connsiteY1" fmla="*/ 10971760 h 13749417"/>
                        <a:gd name="connsiteX2" fmla="*/ 15548734 w 15548734"/>
                        <a:gd name="connsiteY2" fmla="*/ 10971760 h 13749417"/>
                        <a:gd name="connsiteX3" fmla="*/ 15312242 w 15548734"/>
                        <a:gd name="connsiteY3" fmla="*/ 13749417 h 13749417"/>
                        <a:gd name="connsiteX4" fmla="*/ 0 w 15548734"/>
                        <a:gd name="connsiteY4" fmla="*/ 13550041 h 13749417"/>
                        <a:gd name="connsiteX5" fmla="*/ 995832 w 15548734"/>
                        <a:gd name="connsiteY5" fmla="*/ 11849100 h 13749417"/>
                        <a:gd name="connsiteX6" fmla="*/ 7739532 w 15548734"/>
                        <a:gd name="connsiteY6" fmla="*/ 0 h 13749417"/>
                        <a:gd name="connsiteX7" fmla="*/ 10230268 w 15548734"/>
                        <a:gd name="connsiteY7" fmla="*/ 3584745 h 13749417"/>
                        <a:gd name="connsiteX0" fmla="*/ 7816745 w 15548734"/>
                        <a:gd name="connsiteY0" fmla="*/ 4841385 h 13654427"/>
                        <a:gd name="connsiteX1" fmla="*/ 4275049 w 15548734"/>
                        <a:gd name="connsiteY1" fmla="*/ 10971760 h 13654427"/>
                        <a:gd name="connsiteX2" fmla="*/ 15548734 w 15548734"/>
                        <a:gd name="connsiteY2" fmla="*/ 10971760 h 13654427"/>
                        <a:gd name="connsiteX3" fmla="*/ 15442305 w 15548734"/>
                        <a:gd name="connsiteY3" fmla="*/ 13654427 h 13654427"/>
                        <a:gd name="connsiteX4" fmla="*/ 0 w 15548734"/>
                        <a:gd name="connsiteY4" fmla="*/ 13550041 h 13654427"/>
                        <a:gd name="connsiteX5" fmla="*/ 995832 w 15548734"/>
                        <a:gd name="connsiteY5" fmla="*/ 11849100 h 13654427"/>
                        <a:gd name="connsiteX6" fmla="*/ 7739532 w 15548734"/>
                        <a:gd name="connsiteY6" fmla="*/ 0 h 13654427"/>
                        <a:gd name="connsiteX7" fmla="*/ 10230268 w 15548734"/>
                        <a:gd name="connsiteY7" fmla="*/ 3584745 h 13654427"/>
                        <a:gd name="connsiteX0" fmla="*/ 7816745 w 15548734"/>
                        <a:gd name="connsiteY0" fmla="*/ 4841385 h 13606932"/>
                        <a:gd name="connsiteX1" fmla="*/ 4275049 w 15548734"/>
                        <a:gd name="connsiteY1" fmla="*/ 10971760 h 13606932"/>
                        <a:gd name="connsiteX2" fmla="*/ 15548734 w 15548734"/>
                        <a:gd name="connsiteY2" fmla="*/ 10971760 h 13606932"/>
                        <a:gd name="connsiteX3" fmla="*/ 15485660 w 15548734"/>
                        <a:gd name="connsiteY3" fmla="*/ 13606932 h 13606932"/>
                        <a:gd name="connsiteX4" fmla="*/ 0 w 15548734"/>
                        <a:gd name="connsiteY4" fmla="*/ 13550041 h 13606932"/>
                        <a:gd name="connsiteX5" fmla="*/ 995832 w 15548734"/>
                        <a:gd name="connsiteY5" fmla="*/ 11849100 h 13606932"/>
                        <a:gd name="connsiteX6" fmla="*/ 7739532 w 15548734"/>
                        <a:gd name="connsiteY6" fmla="*/ 0 h 13606932"/>
                        <a:gd name="connsiteX7" fmla="*/ 10230268 w 15548734"/>
                        <a:gd name="connsiteY7" fmla="*/ 3584745 h 13606932"/>
                        <a:gd name="connsiteX0" fmla="*/ 7816745 w 15615723"/>
                        <a:gd name="connsiteY0" fmla="*/ 4841385 h 13550040"/>
                        <a:gd name="connsiteX1" fmla="*/ 4275049 w 15615723"/>
                        <a:gd name="connsiteY1" fmla="*/ 10971760 h 13550040"/>
                        <a:gd name="connsiteX2" fmla="*/ 15548734 w 15615723"/>
                        <a:gd name="connsiteY2" fmla="*/ 10971760 h 13550040"/>
                        <a:gd name="connsiteX3" fmla="*/ 15615723 w 15615723"/>
                        <a:gd name="connsiteY3" fmla="*/ 13369458 h 13550040"/>
                        <a:gd name="connsiteX4" fmla="*/ 0 w 15615723"/>
                        <a:gd name="connsiteY4" fmla="*/ 13550041 h 13550040"/>
                        <a:gd name="connsiteX5" fmla="*/ 995832 w 15615723"/>
                        <a:gd name="connsiteY5" fmla="*/ 11849100 h 13550040"/>
                        <a:gd name="connsiteX6" fmla="*/ 7739532 w 15615723"/>
                        <a:gd name="connsiteY6" fmla="*/ 0 h 13550040"/>
                        <a:gd name="connsiteX7" fmla="*/ 10230268 w 15615723"/>
                        <a:gd name="connsiteY7" fmla="*/ 3584745 h 13550040"/>
                        <a:gd name="connsiteX0" fmla="*/ 7816745 w 15615723"/>
                        <a:gd name="connsiteY0" fmla="*/ 4841385 h 13749419"/>
                        <a:gd name="connsiteX1" fmla="*/ 4275049 w 15615723"/>
                        <a:gd name="connsiteY1" fmla="*/ 10971760 h 13749419"/>
                        <a:gd name="connsiteX2" fmla="*/ 15548734 w 15615723"/>
                        <a:gd name="connsiteY2" fmla="*/ 10971760 h 13749419"/>
                        <a:gd name="connsiteX3" fmla="*/ 15615723 w 15615723"/>
                        <a:gd name="connsiteY3" fmla="*/ 13749419 h 13749419"/>
                        <a:gd name="connsiteX4" fmla="*/ 0 w 15615723"/>
                        <a:gd name="connsiteY4" fmla="*/ 13550041 h 13749419"/>
                        <a:gd name="connsiteX5" fmla="*/ 995832 w 15615723"/>
                        <a:gd name="connsiteY5" fmla="*/ 11849100 h 13749419"/>
                        <a:gd name="connsiteX6" fmla="*/ 7739532 w 15615723"/>
                        <a:gd name="connsiteY6" fmla="*/ 0 h 13749419"/>
                        <a:gd name="connsiteX7" fmla="*/ 10230268 w 15615723"/>
                        <a:gd name="connsiteY7" fmla="*/ 3584745 h 13749419"/>
                        <a:gd name="connsiteX0" fmla="*/ 7816745 w 15615723"/>
                        <a:gd name="connsiteY0" fmla="*/ 4841385 h 13701924"/>
                        <a:gd name="connsiteX1" fmla="*/ 4275049 w 15615723"/>
                        <a:gd name="connsiteY1" fmla="*/ 10971760 h 13701924"/>
                        <a:gd name="connsiteX2" fmla="*/ 15548734 w 15615723"/>
                        <a:gd name="connsiteY2" fmla="*/ 10971760 h 13701924"/>
                        <a:gd name="connsiteX3" fmla="*/ 15615723 w 15615723"/>
                        <a:gd name="connsiteY3" fmla="*/ 13701924 h 13701924"/>
                        <a:gd name="connsiteX4" fmla="*/ 0 w 15615723"/>
                        <a:gd name="connsiteY4" fmla="*/ 13550041 h 13701924"/>
                        <a:gd name="connsiteX5" fmla="*/ 995832 w 15615723"/>
                        <a:gd name="connsiteY5" fmla="*/ 11849100 h 13701924"/>
                        <a:gd name="connsiteX6" fmla="*/ 7739532 w 15615723"/>
                        <a:gd name="connsiteY6" fmla="*/ 0 h 13701924"/>
                        <a:gd name="connsiteX7" fmla="*/ 10230268 w 15615723"/>
                        <a:gd name="connsiteY7" fmla="*/ 3584745 h 13701924"/>
                        <a:gd name="connsiteX0" fmla="*/ 7816745 w 15702432"/>
                        <a:gd name="connsiteY0" fmla="*/ 4841385 h 13606934"/>
                        <a:gd name="connsiteX1" fmla="*/ 4275049 w 15702432"/>
                        <a:gd name="connsiteY1" fmla="*/ 10971760 h 13606934"/>
                        <a:gd name="connsiteX2" fmla="*/ 15548734 w 15702432"/>
                        <a:gd name="connsiteY2" fmla="*/ 10971760 h 13606934"/>
                        <a:gd name="connsiteX3" fmla="*/ 15702432 w 15702432"/>
                        <a:gd name="connsiteY3" fmla="*/ 13606934 h 13606934"/>
                        <a:gd name="connsiteX4" fmla="*/ 0 w 15702432"/>
                        <a:gd name="connsiteY4" fmla="*/ 13550041 h 13606934"/>
                        <a:gd name="connsiteX5" fmla="*/ 995832 w 15702432"/>
                        <a:gd name="connsiteY5" fmla="*/ 11849100 h 13606934"/>
                        <a:gd name="connsiteX6" fmla="*/ 7739532 w 15702432"/>
                        <a:gd name="connsiteY6" fmla="*/ 0 h 13606934"/>
                        <a:gd name="connsiteX7" fmla="*/ 10230268 w 15702432"/>
                        <a:gd name="connsiteY7" fmla="*/ 3584745 h 13606934"/>
                        <a:gd name="connsiteX0" fmla="*/ 7816745 w 15702432"/>
                        <a:gd name="connsiteY0" fmla="*/ 2561632 h 11327181"/>
                        <a:gd name="connsiteX1" fmla="*/ 4275049 w 15702432"/>
                        <a:gd name="connsiteY1" fmla="*/ 8692007 h 11327181"/>
                        <a:gd name="connsiteX2" fmla="*/ 15548734 w 15702432"/>
                        <a:gd name="connsiteY2" fmla="*/ 8692007 h 11327181"/>
                        <a:gd name="connsiteX3" fmla="*/ 15702432 w 15702432"/>
                        <a:gd name="connsiteY3" fmla="*/ 11327181 h 11327181"/>
                        <a:gd name="connsiteX4" fmla="*/ 0 w 15702432"/>
                        <a:gd name="connsiteY4" fmla="*/ 11270288 h 11327181"/>
                        <a:gd name="connsiteX5" fmla="*/ 995832 w 15702432"/>
                        <a:gd name="connsiteY5" fmla="*/ 9569347 h 11327181"/>
                        <a:gd name="connsiteX6" fmla="*/ 6395546 w 15702432"/>
                        <a:gd name="connsiteY6" fmla="*/ 0 h 11327181"/>
                        <a:gd name="connsiteX7" fmla="*/ 10230268 w 15702432"/>
                        <a:gd name="connsiteY7" fmla="*/ 1304992 h 11327181"/>
                        <a:gd name="connsiteX0" fmla="*/ 7816745 w 15702432"/>
                        <a:gd name="connsiteY0" fmla="*/ 2561632 h 11327181"/>
                        <a:gd name="connsiteX1" fmla="*/ 4275049 w 15702432"/>
                        <a:gd name="connsiteY1" fmla="*/ 8692007 h 11327181"/>
                        <a:gd name="connsiteX2" fmla="*/ 15548734 w 15702432"/>
                        <a:gd name="connsiteY2" fmla="*/ 8692007 h 11327181"/>
                        <a:gd name="connsiteX3" fmla="*/ 15702432 w 15702432"/>
                        <a:gd name="connsiteY3" fmla="*/ 11327181 h 11327181"/>
                        <a:gd name="connsiteX4" fmla="*/ 0 w 15702432"/>
                        <a:gd name="connsiteY4" fmla="*/ 11270288 h 11327181"/>
                        <a:gd name="connsiteX5" fmla="*/ 995832 w 15702432"/>
                        <a:gd name="connsiteY5" fmla="*/ 9569347 h 11327181"/>
                        <a:gd name="connsiteX6" fmla="*/ 6395546 w 15702432"/>
                        <a:gd name="connsiteY6" fmla="*/ 0 h 11327181"/>
                        <a:gd name="connsiteX7" fmla="*/ 7845773 w 15702432"/>
                        <a:gd name="connsiteY7" fmla="*/ 2397374 h 113271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5702432" h="11327181">
                          <a:moveTo>
                            <a:pt x="7816745" y="2561632"/>
                          </a:moveTo>
                          <a:lnTo>
                            <a:pt x="4275049" y="8692007"/>
                          </a:lnTo>
                          <a:lnTo>
                            <a:pt x="15548734" y="8692007"/>
                          </a:lnTo>
                          <a:lnTo>
                            <a:pt x="15702432" y="11327181"/>
                          </a:lnTo>
                          <a:lnTo>
                            <a:pt x="0" y="11270288"/>
                          </a:lnTo>
                          <a:lnTo>
                            <a:pt x="995832" y="9569347"/>
                          </a:lnTo>
                          <a:lnTo>
                            <a:pt x="6395546" y="0"/>
                          </a:lnTo>
                          <a:lnTo>
                            <a:pt x="7845773" y="2397374"/>
                          </a:lnTo>
                        </a:path>
                      </a:pathLst>
                    </a:custGeom>
                    <a:solidFill>
                      <a:srgbClr val="0000A1"/>
                    </a:solidFill>
                    <a:ln>
                      <a:noFill/>
                    </a:ln>
                    <a:scene3d>
                      <a:camera prst="orthographicFront"/>
                      <a:lightRig rig="threePt" dir="t"/>
                    </a:scene3d>
                    <a:sp3d>
                      <a:bevelT w="12700" h="635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id-ID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d-ID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1" name="Freeform 30">
                      <a:extLst>
                        <a:ext uri="{FF2B5EF4-FFF2-40B4-BE49-F238E27FC236}">
                          <a16:creationId xmlns="" xmlns:a16="http://schemas.microsoft.com/office/drawing/2014/main" id="{C0751C4C-58F0-4256-BA49-B001FF59B8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88446" y="1766355"/>
                      <a:ext cx="2748461" cy="3023983"/>
                    </a:xfrm>
                    <a:custGeom>
                      <a:avLst/>
                      <a:gdLst>
                        <a:gd name="connsiteX0" fmla="*/ 12230100 w 12230100"/>
                        <a:gd name="connsiteY0" fmla="*/ 12420600 h 15011400"/>
                        <a:gd name="connsiteX1" fmla="*/ 7581900 w 12230100"/>
                        <a:gd name="connsiteY1" fmla="*/ 3352800 h 15011400"/>
                        <a:gd name="connsiteX2" fmla="*/ 1066800 w 12230100"/>
                        <a:gd name="connsiteY2" fmla="*/ 15011400 h 15011400"/>
                        <a:gd name="connsiteX3" fmla="*/ 0 w 12230100"/>
                        <a:gd name="connsiteY3" fmla="*/ 13449300 h 15011400"/>
                        <a:gd name="connsiteX4" fmla="*/ 7620000 w 12230100"/>
                        <a:gd name="connsiteY4" fmla="*/ 0 h 15011400"/>
                        <a:gd name="connsiteX0" fmla="*/ 12077700 w 12077700"/>
                        <a:gd name="connsiteY0" fmla="*/ 12420600 h 15011400"/>
                        <a:gd name="connsiteX1" fmla="*/ 7429500 w 12077700"/>
                        <a:gd name="connsiteY1" fmla="*/ 3352800 h 15011400"/>
                        <a:gd name="connsiteX2" fmla="*/ 914400 w 12077700"/>
                        <a:gd name="connsiteY2" fmla="*/ 15011400 h 15011400"/>
                        <a:gd name="connsiteX3" fmla="*/ 0 w 12077700"/>
                        <a:gd name="connsiteY3" fmla="*/ 13525500 h 15011400"/>
                        <a:gd name="connsiteX4" fmla="*/ 7467600 w 12077700"/>
                        <a:gd name="connsiteY4" fmla="*/ 0 h 15011400"/>
                        <a:gd name="connsiteX0" fmla="*/ 12077700 w 12077700"/>
                        <a:gd name="connsiteY0" fmla="*/ 11125200 h 13716000"/>
                        <a:gd name="connsiteX1" fmla="*/ 7429500 w 12077700"/>
                        <a:gd name="connsiteY1" fmla="*/ 2057400 h 13716000"/>
                        <a:gd name="connsiteX2" fmla="*/ 914400 w 12077700"/>
                        <a:gd name="connsiteY2" fmla="*/ 13716000 h 13716000"/>
                        <a:gd name="connsiteX3" fmla="*/ 0 w 12077700"/>
                        <a:gd name="connsiteY3" fmla="*/ 12230100 h 13716000"/>
                        <a:gd name="connsiteX4" fmla="*/ 8496300 w 12077700"/>
                        <a:gd name="connsiteY4" fmla="*/ 0 h 13716000"/>
                        <a:gd name="connsiteX0" fmla="*/ 12077700 w 12077700"/>
                        <a:gd name="connsiteY0" fmla="*/ 12268200 h 14859000"/>
                        <a:gd name="connsiteX1" fmla="*/ 7429500 w 12077700"/>
                        <a:gd name="connsiteY1" fmla="*/ 3200400 h 14859000"/>
                        <a:gd name="connsiteX2" fmla="*/ 914400 w 12077700"/>
                        <a:gd name="connsiteY2" fmla="*/ 14859000 h 14859000"/>
                        <a:gd name="connsiteX3" fmla="*/ 0 w 12077700"/>
                        <a:gd name="connsiteY3" fmla="*/ 13373100 h 14859000"/>
                        <a:gd name="connsiteX4" fmla="*/ 7581900 w 12077700"/>
                        <a:gd name="connsiteY4" fmla="*/ 0 h 14859000"/>
                        <a:gd name="connsiteX5" fmla="*/ 8496300 w 12077700"/>
                        <a:gd name="connsiteY5" fmla="*/ 1143000 h 14859000"/>
                        <a:gd name="connsiteX0" fmla="*/ 12077700 w 13677900"/>
                        <a:gd name="connsiteY0" fmla="*/ 12268200 h 14859000"/>
                        <a:gd name="connsiteX1" fmla="*/ 7429500 w 13677900"/>
                        <a:gd name="connsiteY1" fmla="*/ 3200400 h 14859000"/>
                        <a:gd name="connsiteX2" fmla="*/ 914400 w 13677900"/>
                        <a:gd name="connsiteY2" fmla="*/ 14859000 h 14859000"/>
                        <a:gd name="connsiteX3" fmla="*/ 0 w 13677900"/>
                        <a:gd name="connsiteY3" fmla="*/ 13373100 h 14859000"/>
                        <a:gd name="connsiteX4" fmla="*/ 7581900 w 13677900"/>
                        <a:gd name="connsiteY4" fmla="*/ 0 h 14859000"/>
                        <a:gd name="connsiteX5" fmla="*/ 13677900 w 13677900"/>
                        <a:gd name="connsiteY5" fmla="*/ 12344400 h 14859000"/>
                        <a:gd name="connsiteX0" fmla="*/ 12077700 w 13792200"/>
                        <a:gd name="connsiteY0" fmla="*/ 12268200 h 14859000"/>
                        <a:gd name="connsiteX1" fmla="*/ 7429500 w 13792200"/>
                        <a:gd name="connsiteY1" fmla="*/ 3200400 h 14859000"/>
                        <a:gd name="connsiteX2" fmla="*/ 914400 w 13792200"/>
                        <a:gd name="connsiteY2" fmla="*/ 14859000 h 14859000"/>
                        <a:gd name="connsiteX3" fmla="*/ 0 w 13792200"/>
                        <a:gd name="connsiteY3" fmla="*/ 13373100 h 14859000"/>
                        <a:gd name="connsiteX4" fmla="*/ 7581900 w 13792200"/>
                        <a:gd name="connsiteY4" fmla="*/ 0 h 14859000"/>
                        <a:gd name="connsiteX5" fmla="*/ 13792200 w 13792200"/>
                        <a:gd name="connsiteY5" fmla="*/ 12725400 h 14859000"/>
                        <a:gd name="connsiteX0" fmla="*/ 12077700 w 13868400"/>
                        <a:gd name="connsiteY0" fmla="*/ 12268200 h 14859000"/>
                        <a:gd name="connsiteX1" fmla="*/ 7429500 w 13868400"/>
                        <a:gd name="connsiteY1" fmla="*/ 3200400 h 14859000"/>
                        <a:gd name="connsiteX2" fmla="*/ 914400 w 13868400"/>
                        <a:gd name="connsiteY2" fmla="*/ 14859000 h 14859000"/>
                        <a:gd name="connsiteX3" fmla="*/ 0 w 13868400"/>
                        <a:gd name="connsiteY3" fmla="*/ 13373100 h 14859000"/>
                        <a:gd name="connsiteX4" fmla="*/ 7581900 w 13868400"/>
                        <a:gd name="connsiteY4" fmla="*/ 0 h 14859000"/>
                        <a:gd name="connsiteX5" fmla="*/ 13868400 w 13868400"/>
                        <a:gd name="connsiteY5" fmla="*/ 12268200 h 14859000"/>
                        <a:gd name="connsiteX6" fmla="*/ 13792200 w 13868400"/>
                        <a:gd name="connsiteY6" fmla="*/ 12725400 h 14859000"/>
                        <a:gd name="connsiteX0" fmla="*/ 12077700 w 13868400"/>
                        <a:gd name="connsiteY0" fmla="*/ 12268200 h 14859000"/>
                        <a:gd name="connsiteX1" fmla="*/ 7429500 w 13868400"/>
                        <a:gd name="connsiteY1" fmla="*/ 3200400 h 14859000"/>
                        <a:gd name="connsiteX2" fmla="*/ 914400 w 13868400"/>
                        <a:gd name="connsiteY2" fmla="*/ 14859000 h 14859000"/>
                        <a:gd name="connsiteX3" fmla="*/ 0 w 13868400"/>
                        <a:gd name="connsiteY3" fmla="*/ 13373100 h 14859000"/>
                        <a:gd name="connsiteX4" fmla="*/ 7581900 w 13868400"/>
                        <a:gd name="connsiteY4" fmla="*/ 0 h 14859000"/>
                        <a:gd name="connsiteX5" fmla="*/ 13868400 w 13868400"/>
                        <a:gd name="connsiteY5" fmla="*/ 12268200 h 14859000"/>
                        <a:gd name="connsiteX6" fmla="*/ 12115800 w 13868400"/>
                        <a:gd name="connsiteY6" fmla="*/ 12268200 h 14859000"/>
                        <a:gd name="connsiteX0" fmla="*/ 12077700 w 13677900"/>
                        <a:gd name="connsiteY0" fmla="*/ 12268200 h 14859000"/>
                        <a:gd name="connsiteX1" fmla="*/ 7429500 w 13677900"/>
                        <a:gd name="connsiteY1" fmla="*/ 3200400 h 14859000"/>
                        <a:gd name="connsiteX2" fmla="*/ 914400 w 13677900"/>
                        <a:gd name="connsiteY2" fmla="*/ 14859000 h 14859000"/>
                        <a:gd name="connsiteX3" fmla="*/ 0 w 13677900"/>
                        <a:gd name="connsiteY3" fmla="*/ 13373100 h 14859000"/>
                        <a:gd name="connsiteX4" fmla="*/ 7581900 w 13677900"/>
                        <a:gd name="connsiteY4" fmla="*/ 0 h 14859000"/>
                        <a:gd name="connsiteX5" fmla="*/ 13677900 w 13677900"/>
                        <a:gd name="connsiteY5" fmla="*/ 12534900 h 14859000"/>
                        <a:gd name="connsiteX6" fmla="*/ 12115800 w 13677900"/>
                        <a:gd name="connsiteY6" fmla="*/ 12268200 h 14859000"/>
                        <a:gd name="connsiteX0" fmla="*/ 12077700 w 13677900"/>
                        <a:gd name="connsiteY0" fmla="*/ 12268200 h 14859000"/>
                        <a:gd name="connsiteX1" fmla="*/ 7429500 w 13677900"/>
                        <a:gd name="connsiteY1" fmla="*/ 3200400 h 14859000"/>
                        <a:gd name="connsiteX2" fmla="*/ 914400 w 13677900"/>
                        <a:gd name="connsiteY2" fmla="*/ 14859000 h 14859000"/>
                        <a:gd name="connsiteX3" fmla="*/ 0 w 13677900"/>
                        <a:gd name="connsiteY3" fmla="*/ 13373100 h 14859000"/>
                        <a:gd name="connsiteX4" fmla="*/ 7581900 w 13677900"/>
                        <a:gd name="connsiteY4" fmla="*/ 0 h 14859000"/>
                        <a:gd name="connsiteX5" fmla="*/ 13677900 w 13677900"/>
                        <a:gd name="connsiteY5" fmla="*/ 12534900 h 14859000"/>
                        <a:gd name="connsiteX6" fmla="*/ 12255500 w 13677900"/>
                        <a:gd name="connsiteY6" fmla="*/ 12522200 h 14859000"/>
                        <a:gd name="connsiteX0" fmla="*/ 12204700 w 13677900"/>
                        <a:gd name="connsiteY0" fmla="*/ 12522200 h 14859000"/>
                        <a:gd name="connsiteX1" fmla="*/ 7429500 w 13677900"/>
                        <a:gd name="connsiteY1" fmla="*/ 3200400 h 14859000"/>
                        <a:gd name="connsiteX2" fmla="*/ 914400 w 13677900"/>
                        <a:gd name="connsiteY2" fmla="*/ 14859000 h 14859000"/>
                        <a:gd name="connsiteX3" fmla="*/ 0 w 13677900"/>
                        <a:gd name="connsiteY3" fmla="*/ 13373100 h 14859000"/>
                        <a:gd name="connsiteX4" fmla="*/ 7581900 w 13677900"/>
                        <a:gd name="connsiteY4" fmla="*/ 0 h 14859000"/>
                        <a:gd name="connsiteX5" fmla="*/ 13677900 w 13677900"/>
                        <a:gd name="connsiteY5" fmla="*/ 12534900 h 14859000"/>
                        <a:gd name="connsiteX6" fmla="*/ 12255500 w 13677900"/>
                        <a:gd name="connsiteY6" fmla="*/ 12522200 h 14859000"/>
                        <a:gd name="connsiteX0" fmla="*/ 12204700 w 13677900"/>
                        <a:gd name="connsiteY0" fmla="*/ 12522200 h 14859000"/>
                        <a:gd name="connsiteX1" fmla="*/ 7429500 w 13677900"/>
                        <a:gd name="connsiteY1" fmla="*/ 3200400 h 14859000"/>
                        <a:gd name="connsiteX2" fmla="*/ 914400 w 13677900"/>
                        <a:gd name="connsiteY2" fmla="*/ 14859000 h 14859000"/>
                        <a:gd name="connsiteX3" fmla="*/ 0 w 13677900"/>
                        <a:gd name="connsiteY3" fmla="*/ 13373100 h 14859000"/>
                        <a:gd name="connsiteX4" fmla="*/ 7581900 w 13677900"/>
                        <a:gd name="connsiteY4" fmla="*/ 0 h 14859000"/>
                        <a:gd name="connsiteX5" fmla="*/ 13677900 w 13677900"/>
                        <a:gd name="connsiteY5" fmla="*/ 12534900 h 14859000"/>
                        <a:gd name="connsiteX6" fmla="*/ 12255500 w 13677900"/>
                        <a:gd name="connsiteY6" fmla="*/ 12522200 h 14859000"/>
                        <a:gd name="connsiteX0" fmla="*/ 12204700 w 13677900"/>
                        <a:gd name="connsiteY0" fmla="*/ 12522200 h 15363362"/>
                        <a:gd name="connsiteX1" fmla="*/ 7429500 w 13677900"/>
                        <a:gd name="connsiteY1" fmla="*/ 3200400 h 15363362"/>
                        <a:gd name="connsiteX2" fmla="*/ 1528258 w 13677900"/>
                        <a:gd name="connsiteY2" fmla="*/ 15363362 h 15363362"/>
                        <a:gd name="connsiteX3" fmla="*/ 0 w 13677900"/>
                        <a:gd name="connsiteY3" fmla="*/ 13373100 h 15363362"/>
                        <a:gd name="connsiteX4" fmla="*/ 7581900 w 13677900"/>
                        <a:gd name="connsiteY4" fmla="*/ 0 h 15363362"/>
                        <a:gd name="connsiteX5" fmla="*/ 13677900 w 13677900"/>
                        <a:gd name="connsiteY5" fmla="*/ 12534900 h 15363362"/>
                        <a:gd name="connsiteX6" fmla="*/ 12255500 w 13677900"/>
                        <a:gd name="connsiteY6" fmla="*/ 12522200 h 15363362"/>
                        <a:gd name="connsiteX0" fmla="*/ 12204700 w 13677900"/>
                        <a:gd name="connsiteY0" fmla="*/ 12522200 h 15363362"/>
                        <a:gd name="connsiteX1" fmla="*/ 7007474 w 13677900"/>
                        <a:gd name="connsiteY1" fmla="*/ 5554088 h 15363362"/>
                        <a:gd name="connsiteX2" fmla="*/ 1528258 w 13677900"/>
                        <a:gd name="connsiteY2" fmla="*/ 15363362 h 15363362"/>
                        <a:gd name="connsiteX3" fmla="*/ 0 w 13677900"/>
                        <a:gd name="connsiteY3" fmla="*/ 13373100 h 15363362"/>
                        <a:gd name="connsiteX4" fmla="*/ 7581900 w 13677900"/>
                        <a:gd name="connsiteY4" fmla="*/ 0 h 15363362"/>
                        <a:gd name="connsiteX5" fmla="*/ 13677900 w 13677900"/>
                        <a:gd name="connsiteY5" fmla="*/ 12534900 h 15363362"/>
                        <a:gd name="connsiteX6" fmla="*/ 12255500 w 13677900"/>
                        <a:gd name="connsiteY6" fmla="*/ 12522200 h 15363362"/>
                        <a:gd name="connsiteX0" fmla="*/ 12204700 w 13677900"/>
                        <a:gd name="connsiteY0" fmla="*/ 12522200 h 15363362"/>
                        <a:gd name="connsiteX1" fmla="*/ 7007474 w 13677900"/>
                        <a:gd name="connsiteY1" fmla="*/ 5554088 h 15363362"/>
                        <a:gd name="connsiteX2" fmla="*/ 1528258 w 13677900"/>
                        <a:gd name="connsiteY2" fmla="*/ 15363362 h 15363362"/>
                        <a:gd name="connsiteX3" fmla="*/ 0 w 13677900"/>
                        <a:gd name="connsiteY3" fmla="*/ 13373100 h 15363362"/>
                        <a:gd name="connsiteX4" fmla="*/ 7581900 w 13677900"/>
                        <a:gd name="connsiteY4" fmla="*/ 0 h 15363362"/>
                        <a:gd name="connsiteX5" fmla="*/ 13677900 w 13677900"/>
                        <a:gd name="connsiteY5" fmla="*/ 12534900 h 15363362"/>
                        <a:gd name="connsiteX6" fmla="*/ 12140401 w 13677900"/>
                        <a:gd name="connsiteY6" fmla="*/ 13699043 h 15363362"/>
                        <a:gd name="connsiteX0" fmla="*/ 9442341 w 13677900"/>
                        <a:gd name="connsiteY0" fmla="*/ 10714904 h 15363362"/>
                        <a:gd name="connsiteX1" fmla="*/ 7007474 w 13677900"/>
                        <a:gd name="connsiteY1" fmla="*/ 5554088 h 15363362"/>
                        <a:gd name="connsiteX2" fmla="*/ 1528258 w 13677900"/>
                        <a:gd name="connsiteY2" fmla="*/ 15363362 h 15363362"/>
                        <a:gd name="connsiteX3" fmla="*/ 0 w 13677900"/>
                        <a:gd name="connsiteY3" fmla="*/ 13373100 h 15363362"/>
                        <a:gd name="connsiteX4" fmla="*/ 7581900 w 13677900"/>
                        <a:gd name="connsiteY4" fmla="*/ 0 h 15363362"/>
                        <a:gd name="connsiteX5" fmla="*/ 13677900 w 13677900"/>
                        <a:gd name="connsiteY5" fmla="*/ 12534900 h 15363362"/>
                        <a:gd name="connsiteX6" fmla="*/ 12140401 w 13677900"/>
                        <a:gd name="connsiteY6" fmla="*/ 13699043 h 15363362"/>
                        <a:gd name="connsiteX0" fmla="*/ 9442341 w 12140401"/>
                        <a:gd name="connsiteY0" fmla="*/ 10714904 h 15363362"/>
                        <a:gd name="connsiteX1" fmla="*/ 7007474 w 12140401"/>
                        <a:gd name="connsiteY1" fmla="*/ 5554088 h 15363362"/>
                        <a:gd name="connsiteX2" fmla="*/ 1528258 w 12140401"/>
                        <a:gd name="connsiteY2" fmla="*/ 15363362 h 15363362"/>
                        <a:gd name="connsiteX3" fmla="*/ 0 w 12140401"/>
                        <a:gd name="connsiteY3" fmla="*/ 13373100 h 15363362"/>
                        <a:gd name="connsiteX4" fmla="*/ 7581900 w 12140401"/>
                        <a:gd name="connsiteY4" fmla="*/ 0 h 15363362"/>
                        <a:gd name="connsiteX5" fmla="*/ 11913059 w 12140401"/>
                        <a:gd name="connsiteY5" fmla="*/ 10769635 h 15363362"/>
                        <a:gd name="connsiteX6" fmla="*/ 12140401 w 12140401"/>
                        <a:gd name="connsiteY6" fmla="*/ 13699043 h 15363362"/>
                        <a:gd name="connsiteX0" fmla="*/ 9442341 w 12140401"/>
                        <a:gd name="connsiteY0" fmla="*/ 10000392 h 14648850"/>
                        <a:gd name="connsiteX1" fmla="*/ 7007474 w 12140401"/>
                        <a:gd name="connsiteY1" fmla="*/ 4839576 h 14648850"/>
                        <a:gd name="connsiteX2" fmla="*/ 1528258 w 12140401"/>
                        <a:gd name="connsiteY2" fmla="*/ 14648850 h 14648850"/>
                        <a:gd name="connsiteX3" fmla="*/ 0 w 12140401"/>
                        <a:gd name="connsiteY3" fmla="*/ 12658588 h 14648850"/>
                        <a:gd name="connsiteX4" fmla="*/ 7198239 w 12140401"/>
                        <a:gd name="connsiteY4" fmla="*/ 0 h 14648850"/>
                        <a:gd name="connsiteX5" fmla="*/ 11913059 w 12140401"/>
                        <a:gd name="connsiteY5" fmla="*/ 10055123 h 14648850"/>
                        <a:gd name="connsiteX6" fmla="*/ 12140401 w 12140401"/>
                        <a:gd name="connsiteY6" fmla="*/ 12984531 h 14648850"/>
                        <a:gd name="connsiteX0" fmla="*/ 9327243 w 12025303"/>
                        <a:gd name="connsiteY0" fmla="*/ 10000392 h 14648850"/>
                        <a:gd name="connsiteX1" fmla="*/ 6892376 w 12025303"/>
                        <a:gd name="connsiteY1" fmla="*/ 4839576 h 14648850"/>
                        <a:gd name="connsiteX2" fmla="*/ 1413160 w 12025303"/>
                        <a:gd name="connsiteY2" fmla="*/ 14648850 h 14648850"/>
                        <a:gd name="connsiteX3" fmla="*/ 0 w 12025303"/>
                        <a:gd name="connsiteY3" fmla="*/ 12658589 h 14648850"/>
                        <a:gd name="connsiteX4" fmla="*/ 7083141 w 12025303"/>
                        <a:gd name="connsiteY4" fmla="*/ 0 h 14648850"/>
                        <a:gd name="connsiteX5" fmla="*/ 11797961 w 12025303"/>
                        <a:gd name="connsiteY5" fmla="*/ 10055123 h 14648850"/>
                        <a:gd name="connsiteX6" fmla="*/ 12025303 w 12025303"/>
                        <a:gd name="connsiteY6" fmla="*/ 12984531 h 14648850"/>
                        <a:gd name="connsiteX0" fmla="*/ 9327243 w 11797960"/>
                        <a:gd name="connsiteY0" fmla="*/ 10000392 h 14648850"/>
                        <a:gd name="connsiteX1" fmla="*/ 6892376 w 11797960"/>
                        <a:gd name="connsiteY1" fmla="*/ 4839576 h 14648850"/>
                        <a:gd name="connsiteX2" fmla="*/ 1413160 w 11797960"/>
                        <a:gd name="connsiteY2" fmla="*/ 14648850 h 14648850"/>
                        <a:gd name="connsiteX3" fmla="*/ 0 w 11797960"/>
                        <a:gd name="connsiteY3" fmla="*/ 12658589 h 14648850"/>
                        <a:gd name="connsiteX4" fmla="*/ 7083141 w 11797960"/>
                        <a:gd name="connsiteY4" fmla="*/ 0 h 14648850"/>
                        <a:gd name="connsiteX5" fmla="*/ 11797961 w 11797960"/>
                        <a:gd name="connsiteY5" fmla="*/ 10055123 h 14648850"/>
                        <a:gd name="connsiteX6" fmla="*/ 9301309 w 11797960"/>
                        <a:gd name="connsiteY6" fmla="*/ 10000391 h 14648850"/>
                        <a:gd name="connsiteX0" fmla="*/ 9327243 w 11797960"/>
                        <a:gd name="connsiteY0" fmla="*/ 10000392 h 14648850"/>
                        <a:gd name="connsiteX1" fmla="*/ 6892376 w 11797960"/>
                        <a:gd name="connsiteY1" fmla="*/ 4839576 h 14648850"/>
                        <a:gd name="connsiteX2" fmla="*/ 1413160 w 11797960"/>
                        <a:gd name="connsiteY2" fmla="*/ 14648850 h 14648850"/>
                        <a:gd name="connsiteX3" fmla="*/ 0 w 11797960"/>
                        <a:gd name="connsiteY3" fmla="*/ 12658589 h 14648850"/>
                        <a:gd name="connsiteX4" fmla="*/ 7083141 w 11797960"/>
                        <a:gd name="connsiteY4" fmla="*/ 0 h 14648850"/>
                        <a:gd name="connsiteX5" fmla="*/ 11797961 w 11797960"/>
                        <a:gd name="connsiteY5" fmla="*/ 10055123 h 14648850"/>
                        <a:gd name="connsiteX6" fmla="*/ 9493139 w 11797960"/>
                        <a:gd name="connsiteY6" fmla="*/ 11429416 h 14648850"/>
                        <a:gd name="connsiteX0" fmla="*/ 8406458 w 11797960"/>
                        <a:gd name="connsiteY0" fmla="*/ 11471449 h 14648850"/>
                        <a:gd name="connsiteX1" fmla="*/ 6892376 w 11797960"/>
                        <a:gd name="connsiteY1" fmla="*/ 4839576 h 14648850"/>
                        <a:gd name="connsiteX2" fmla="*/ 1413160 w 11797960"/>
                        <a:gd name="connsiteY2" fmla="*/ 14648850 h 14648850"/>
                        <a:gd name="connsiteX3" fmla="*/ 0 w 11797960"/>
                        <a:gd name="connsiteY3" fmla="*/ 12658589 h 14648850"/>
                        <a:gd name="connsiteX4" fmla="*/ 7083141 w 11797960"/>
                        <a:gd name="connsiteY4" fmla="*/ 0 h 14648850"/>
                        <a:gd name="connsiteX5" fmla="*/ 11797961 w 11797960"/>
                        <a:gd name="connsiteY5" fmla="*/ 10055123 h 14648850"/>
                        <a:gd name="connsiteX6" fmla="*/ 9493139 w 11797960"/>
                        <a:gd name="connsiteY6" fmla="*/ 11429416 h 14648850"/>
                        <a:gd name="connsiteX0" fmla="*/ 8598289 w 11989791"/>
                        <a:gd name="connsiteY0" fmla="*/ 11471449 h 14648850"/>
                        <a:gd name="connsiteX1" fmla="*/ 7084207 w 11989791"/>
                        <a:gd name="connsiteY1" fmla="*/ 4839576 h 14648850"/>
                        <a:gd name="connsiteX2" fmla="*/ 1604991 w 11989791"/>
                        <a:gd name="connsiteY2" fmla="*/ 14648850 h 14648850"/>
                        <a:gd name="connsiteX3" fmla="*/ 0 w 11989791"/>
                        <a:gd name="connsiteY3" fmla="*/ 12490469 h 14648850"/>
                        <a:gd name="connsiteX4" fmla="*/ 7274972 w 11989791"/>
                        <a:gd name="connsiteY4" fmla="*/ 0 h 14648850"/>
                        <a:gd name="connsiteX5" fmla="*/ 11989792 w 11989791"/>
                        <a:gd name="connsiteY5" fmla="*/ 10055123 h 14648850"/>
                        <a:gd name="connsiteX6" fmla="*/ 9684970 w 11989791"/>
                        <a:gd name="connsiteY6" fmla="*/ 11429416 h 14648850"/>
                        <a:gd name="connsiteX0" fmla="*/ 8598289 w 11989791"/>
                        <a:gd name="connsiteY0" fmla="*/ 11471449 h 14648850"/>
                        <a:gd name="connsiteX1" fmla="*/ 7084207 w 11989791"/>
                        <a:gd name="connsiteY1" fmla="*/ 4839576 h 14648850"/>
                        <a:gd name="connsiteX2" fmla="*/ 1604991 w 11989791"/>
                        <a:gd name="connsiteY2" fmla="*/ 14648850 h 14648850"/>
                        <a:gd name="connsiteX3" fmla="*/ 0 w 11989791"/>
                        <a:gd name="connsiteY3" fmla="*/ 12490469 h 14648850"/>
                        <a:gd name="connsiteX4" fmla="*/ 6968043 w 11989791"/>
                        <a:gd name="connsiteY4" fmla="*/ 0 h 14648850"/>
                        <a:gd name="connsiteX5" fmla="*/ 11989792 w 11989791"/>
                        <a:gd name="connsiteY5" fmla="*/ 10055123 h 14648850"/>
                        <a:gd name="connsiteX6" fmla="*/ 9684970 w 11989791"/>
                        <a:gd name="connsiteY6" fmla="*/ 11429416 h 14648850"/>
                        <a:gd name="connsiteX0" fmla="*/ 8598289 w 11989791"/>
                        <a:gd name="connsiteY0" fmla="*/ 11471449 h 14648850"/>
                        <a:gd name="connsiteX1" fmla="*/ 6086687 w 11989791"/>
                        <a:gd name="connsiteY1" fmla="*/ 6100480 h 14648850"/>
                        <a:gd name="connsiteX2" fmla="*/ 1604991 w 11989791"/>
                        <a:gd name="connsiteY2" fmla="*/ 14648850 h 14648850"/>
                        <a:gd name="connsiteX3" fmla="*/ 0 w 11989791"/>
                        <a:gd name="connsiteY3" fmla="*/ 12490469 h 14648850"/>
                        <a:gd name="connsiteX4" fmla="*/ 6968043 w 11989791"/>
                        <a:gd name="connsiteY4" fmla="*/ 0 h 14648850"/>
                        <a:gd name="connsiteX5" fmla="*/ 11989792 w 11989791"/>
                        <a:gd name="connsiteY5" fmla="*/ 10055123 h 14648850"/>
                        <a:gd name="connsiteX6" fmla="*/ 9684970 w 11989791"/>
                        <a:gd name="connsiteY6" fmla="*/ 11429416 h 14648850"/>
                        <a:gd name="connsiteX0" fmla="*/ 8675023 w 11989791"/>
                        <a:gd name="connsiteY0" fmla="*/ 11303328 h 14648850"/>
                        <a:gd name="connsiteX1" fmla="*/ 6086687 w 11989791"/>
                        <a:gd name="connsiteY1" fmla="*/ 6100480 h 14648850"/>
                        <a:gd name="connsiteX2" fmla="*/ 1604991 w 11989791"/>
                        <a:gd name="connsiteY2" fmla="*/ 14648850 h 14648850"/>
                        <a:gd name="connsiteX3" fmla="*/ 0 w 11989791"/>
                        <a:gd name="connsiteY3" fmla="*/ 12490469 h 14648850"/>
                        <a:gd name="connsiteX4" fmla="*/ 6968043 w 11989791"/>
                        <a:gd name="connsiteY4" fmla="*/ 0 h 14648850"/>
                        <a:gd name="connsiteX5" fmla="*/ 11989792 w 11989791"/>
                        <a:gd name="connsiteY5" fmla="*/ 10055123 h 14648850"/>
                        <a:gd name="connsiteX6" fmla="*/ 9684970 w 11989791"/>
                        <a:gd name="connsiteY6" fmla="*/ 11429416 h 14648850"/>
                        <a:gd name="connsiteX0" fmla="*/ 8675023 w 10953908"/>
                        <a:gd name="connsiteY0" fmla="*/ 11303328 h 14648850"/>
                        <a:gd name="connsiteX1" fmla="*/ 6086687 w 10953908"/>
                        <a:gd name="connsiteY1" fmla="*/ 6100480 h 14648850"/>
                        <a:gd name="connsiteX2" fmla="*/ 1604991 w 10953908"/>
                        <a:gd name="connsiteY2" fmla="*/ 14648850 h 14648850"/>
                        <a:gd name="connsiteX3" fmla="*/ 0 w 10953908"/>
                        <a:gd name="connsiteY3" fmla="*/ 12490469 h 14648850"/>
                        <a:gd name="connsiteX4" fmla="*/ 6968043 w 10953908"/>
                        <a:gd name="connsiteY4" fmla="*/ 0 h 14648850"/>
                        <a:gd name="connsiteX5" fmla="*/ 10953908 w 10953908"/>
                        <a:gd name="connsiteY5" fmla="*/ 11063847 h 14648850"/>
                        <a:gd name="connsiteX6" fmla="*/ 9684970 w 10953908"/>
                        <a:gd name="connsiteY6" fmla="*/ 11429416 h 14648850"/>
                        <a:gd name="connsiteX0" fmla="*/ 8675023 w 10953908"/>
                        <a:gd name="connsiteY0" fmla="*/ 10042424 h 13387946"/>
                        <a:gd name="connsiteX1" fmla="*/ 6086687 w 10953908"/>
                        <a:gd name="connsiteY1" fmla="*/ 4839576 h 13387946"/>
                        <a:gd name="connsiteX2" fmla="*/ 1604991 w 10953908"/>
                        <a:gd name="connsiteY2" fmla="*/ 13387946 h 13387946"/>
                        <a:gd name="connsiteX3" fmla="*/ 0 w 10953908"/>
                        <a:gd name="connsiteY3" fmla="*/ 11229565 h 13387946"/>
                        <a:gd name="connsiteX4" fmla="*/ 6277453 w 10953908"/>
                        <a:gd name="connsiteY4" fmla="*/ 0 h 13387946"/>
                        <a:gd name="connsiteX5" fmla="*/ 10953908 w 10953908"/>
                        <a:gd name="connsiteY5" fmla="*/ 9802943 h 13387946"/>
                        <a:gd name="connsiteX6" fmla="*/ 9684970 w 10953908"/>
                        <a:gd name="connsiteY6" fmla="*/ 10168512 h 13387946"/>
                        <a:gd name="connsiteX0" fmla="*/ 8675023 w 11107372"/>
                        <a:gd name="connsiteY0" fmla="*/ 10042424 h 13387946"/>
                        <a:gd name="connsiteX1" fmla="*/ 6086687 w 11107372"/>
                        <a:gd name="connsiteY1" fmla="*/ 4839576 h 13387946"/>
                        <a:gd name="connsiteX2" fmla="*/ 1604991 w 11107372"/>
                        <a:gd name="connsiteY2" fmla="*/ 13387946 h 13387946"/>
                        <a:gd name="connsiteX3" fmla="*/ 0 w 11107372"/>
                        <a:gd name="connsiteY3" fmla="*/ 11229565 h 13387946"/>
                        <a:gd name="connsiteX4" fmla="*/ 6277453 w 11107372"/>
                        <a:gd name="connsiteY4" fmla="*/ 0 h 13387946"/>
                        <a:gd name="connsiteX5" fmla="*/ 11107372 w 11107372"/>
                        <a:gd name="connsiteY5" fmla="*/ 9802943 h 13387946"/>
                        <a:gd name="connsiteX6" fmla="*/ 9684970 w 11107372"/>
                        <a:gd name="connsiteY6" fmla="*/ 10168512 h 133879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1107372" h="13387946">
                          <a:moveTo>
                            <a:pt x="8675023" y="10042424"/>
                          </a:moveTo>
                          <a:lnTo>
                            <a:pt x="6086687" y="4839576"/>
                          </a:lnTo>
                          <a:lnTo>
                            <a:pt x="1604991" y="13387946"/>
                          </a:lnTo>
                          <a:lnTo>
                            <a:pt x="0" y="11229565"/>
                          </a:lnTo>
                          <a:lnTo>
                            <a:pt x="6277453" y="0"/>
                          </a:lnTo>
                          <a:lnTo>
                            <a:pt x="11107372" y="9802943"/>
                          </a:lnTo>
                          <a:lnTo>
                            <a:pt x="9684970" y="10168512"/>
                          </a:lnTo>
                        </a:path>
                      </a:pathLst>
                    </a:custGeom>
                    <a:solidFill>
                      <a:srgbClr val="000066"/>
                    </a:solidFill>
                    <a:ln>
                      <a:noFill/>
                    </a:ln>
                    <a:scene3d>
                      <a:camera prst="orthographicFront"/>
                      <a:lightRig rig="threePt" dir="t"/>
                    </a:scene3d>
                    <a:sp3d>
                      <a:bevelT w="12700" h="635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id-ID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d-ID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2" name="Freeform 31">
                      <a:extLst>
                        <a:ext uri="{FF2B5EF4-FFF2-40B4-BE49-F238E27FC236}">
                          <a16:creationId xmlns="" xmlns:a16="http://schemas.microsoft.com/office/drawing/2014/main" id="{A1116F53-9968-4765-AEBF-0B8AFE367C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95644" y="1628351"/>
                      <a:ext cx="2450854" cy="2824600"/>
                    </a:xfrm>
                    <a:custGeom>
                      <a:avLst/>
                      <a:gdLst>
                        <a:gd name="connsiteX0" fmla="*/ 4152900 w 12687300"/>
                        <a:gd name="connsiteY0" fmla="*/ 228600 h 13982700"/>
                        <a:gd name="connsiteX1" fmla="*/ 10210800 w 12687300"/>
                        <a:gd name="connsiteY1" fmla="*/ 12534900 h 13982700"/>
                        <a:gd name="connsiteX2" fmla="*/ 723900 w 12687300"/>
                        <a:gd name="connsiteY2" fmla="*/ 12573000 h 13982700"/>
                        <a:gd name="connsiteX3" fmla="*/ 0 w 12687300"/>
                        <a:gd name="connsiteY3" fmla="*/ 13982700 h 13982700"/>
                        <a:gd name="connsiteX4" fmla="*/ 12687300 w 12687300"/>
                        <a:gd name="connsiteY4" fmla="*/ 13982700 h 13982700"/>
                        <a:gd name="connsiteX5" fmla="*/ 5715000 w 12687300"/>
                        <a:gd name="connsiteY5" fmla="*/ 0 h 13982700"/>
                        <a:gd name="connsiteX6" fmla="*/ 4000500 w 12687300"/>
                        <a:gd name="connsiteY6" fmla="*/ 228600 h 13982700"/>
                        <a:gd name="connsiteX0" fmla="*/ 4152900 w 12878210"/>
                        <a:gd name="connsiteY0" fmla="*/ 228600 h 13982700"/>
                        <a:gd name="connsiteX1" fmla="*/ 10210800 w 12878210"/>
                        <a:gd name="connsiteY1" fmla="*/ 12534900 h 13982700"/>
                        <a:gd name="connsiteX2" fmla="*/ 723900 w 12878210"/>
                        <a:gd name="connsiteY2" fmla="*/ 12573000 h 13982700"/>
                        <a:gd name="connsiteX3" fmla="*/ 0 w 12878210"/>
                        <a:gd name="connsiteY3" fmla="*/ 13982700 h 13982700"/>
                        <a:gd name="connsiteX4" fmla="*/ 12878210 w 12878210"/>
                        <a:gd name="connsiteY4" fmla="*/ 13790691 h 13982700"/>
                        <a:gd name="connsiteX5" fmla="*/ 5715000 w 12878210"/>
                        <a:gd name="connsiteY5" fmla="*/ 0 h 13982700"/>
                        <a:gd name="connsiteX6" fmla="*/ 4000500 w 12878210"/>
                        <a:gd name="connsiteY6" fmla="*/ 228600 h 13982700"/>
                        <a:gd name="connsiteX0" fmla="*/ 4152900 w 12878210"/>
                        <a:gd name="connsiteY0" fmla="*/ 720035 h 14474135"/>
                        <a:gd name="connsiteX1" fmla="*/ 10210800 w 12878210"/>
                        <a:gd name="connsiteY1" fmla="*/ 13026335 h 14474135"/>
                        <a:gd name="connsiteX2" fmla="*/ 723900 w 12878210"/>
                        <a:gd name="connsiteY2" fmla="*/ 13064435 h 14474135"/>
                        <a:gd name="connsiteX3" fmla="*/ 0 w 12878210"/>
                        <a:gd name="connsiteY3" fmla="*/ 14474135 h 14474135"/>
                        <a:gd name="connsiteX4" fmla="*/ 12878210 w 12878210"/>
                        <a:gd name="connsiteY4" fmla="*/ 14282126 h 14474135"/>
                        <a:gd name="connsiteX5" fmla="*/ 5715000 w 12878210"/>
                        <a:gd name="connsiteY5" fmla="*/ 491435 h 14474135"/>
                        <a:gd name="connsiteX6" fmla="*/ 3045950 w 12878210"/>
                        <a:gd name="connsiteY6" fmla="*/ 0 h 14474135"/>
                        <a:gd name="connsiteX0" fmla="*/ 2768802 w 12878210"/>
                        <a:gd name="connsiteY0" fmla="*/ 672032 h 14474135"/>
                        <a:gd name="connsiteX1" fmla="*/ 10210800 w 12878210"/>
                        <a:gd name="connsiteY1" fmla="*/ 13026335 h 14474135"/>
                        <a:gd name="connsiteX2" fmla="*/ 723900 w 12878210"/>
                        <a:gd name="connsiteY2" fmla="*/ 13064435 h 14474135"/>
                        <a:gd name="connsiteX3" fmla="*/ 0 w 12878210"/>
                        <a:gd name="connsiteY3" fmla="*/ 14474135 h 14474135"/>
                        <a:gd name="connsiteX4" fmla="*/ 12878210 w 12878210"/>
                        <a:gd name="connsiteY4" fmla="*/ 14282126 h 14474135"/>
                        <a:gd name="connsiteX5" fmla="*/ 5715000 w 12878210"/>
                        <a:gd name="connsiteY5" fmla="*/ 491435 h 14474135"/>
                        <a:gd name="connsiteX6" fmla="*/ 3045950 w 12878210"/>
                        <a:gd name="connsiteY6" fmla="*/ 0 h 14474135"/>
                        <a:gd name="connsiteX0" fmla="*/ 2768802 w 12878210"/>
                        <a:gd name="connsiteY0" fmla="*/ 672032 h 14474135"/>
                        <a:gd name="connsiteX1" fmla="*/ 9351706 w 12878210"/>
                        <a:gd name="connsiteY1" fmla="*/ 13170342 h 14474135"/>
                        <a:gd name="connsiteX2" fmla="*/ 723900 w 12878210"/>
                        <a:gd name="connsiteY2" fmla="*/ 13064435 h 14474135"/>
                        <a:gd name="connsiteX3" fmla="*/ 0 w 12878210"/>
                        <a:gd name="connsiteY3" fmla="*/ 14474135 h 14474135"/>
                        <a:gd name="connsiteX4" fmla="*/ 12878210 w 12878210"/>
                        <a:gd name="connsiteY4" fmla="*/ 14282126 h 14474135"/>
                        <a:gd name="connsiteX5" fmla="*/ 5715000 w 12878210"/>
                        <a:gd name="connsiteY5" fmla="*/ 491435 h 14474135"/>
                        <a:gd name="connsiteX6" fmla="*/ 3045950 w 12878210"/>
                        <a:gd name="connsiteY6" fmla="*/ 0 h 14474135"/>
                        <a:gd name="connsiteX0" fmla="*/ 2768802 w 12878210"/>
                        <a:gd name="connsiteY0" fmla="*/ 672032 h 14474135"/>
                        <a:gd name="connsiteX1" fmla="*/ 8540339 w 12878210"/>
                        <a:gd name="connsiteY1" fmla="*/ 11634268 h 14474135"/>
                        <a:gd name="connsiteX2" fmla="*/ 723900 w 12878210"/>
                        <a:gd name="connsiteY2" fmla="*/ 13064435 h 14474135"/>
                        <a:gd name="connsiteX3" fmla="*/ 0 w 12878210"/>
                        <a:gd name="connsiteY3" fmla="*/ 14474135 h 14474135"/>
                        <a:gd name="connsiteX4" fmla="*/ 12878210 w 12878210"/>
                        <a:gd name="connsiteY4" fmla="*/ 14282126 h 14474135"/>
                        <a:gd name="connsiteX5" fmla="*/ 5715000 w 12878210"/>
                        <a:gd name="connsiteY5" fmla="*/ 491435 h 14474135"/>
                        <a:gd name="connsiteX6" fmla="*/ 3045950 w 12878210"/>
                        <a:gd name="connsiteY6" fmla="*/ 0 h 14474135"/>
                        <a:gd name="connsiteX0" fmla="*/ 2768802 w 12878210"/>
                        <a:gd name="connsiteY0" fmla="*/ 672032 h 14474135"/>
                        <a:gd name="connsiteX1" fmla="*/ 8540339 w 12878210"/>
                        <a:gd name="connsiteY1" fmla="*/ 11634268 h 14474135"/>
                        <a:gd name="connsiteX2" fmla="*/ 867082 w 12878210"/>
                        <a:gd name="connsiteY2" fmla="*/ 11480358 h 14474135"/>
                        <a:gd name="connsiteX3" fmla="*/ 0 w 12878210"/>
                        <a:gd name="connsiteY3" fmla="*/ 14474135 h 14474135"/>
                        <a:gd name="connsiteX4" fmla="*/ 12878210 w 12878210"/>
                        <a:gd name="connsiteY4" fmla="*/ 14282126 h 14474135"/>
                        <a:gd name="connsiteX5" fmla="*/ 5715000 w 12878210"/>
                        <a:gd name="connsiteY5" fmla="*/ 491435 h 14474135"/>
                        <a:gd name="connsiteX6" fmla="*/ 3045950 w 12878210"/>
                        <a:gd name="connsiteY6" fmla="*/ 0 h 14474135"/>
                        <a:gd name="connsiteX0" fmla="*/ 2768802 w 12878210"/>
                        <a:gd name="connsiteY0" fmla="*/ 672032 h 14474135"/>
                        <a:gd name="connsiteX1" fmla="*/ 8540339 w 12878210"/>
                        <a:gd name="connsiteY1" fmla="*/ 11634268 h 14474135"/>
                        <a:gd name="connsiteX2" fmla="*/ 819354 w 12878210"/>
                        <a:gd name="connsiteY2" fmla="*/ 11576363 h 14474135"/>
                        <a:gd name="connsiteX3" fmla="*/ 0 w 12878210"/>
                        <a:gd name="connsiteY3" fmla="*/ 14474135 h 14474135"/>
                        <a:gd name="connsiteX4" fmla="*/ 12878210 w 12878210"/>
                        <a:gd name="connsiteY4" fmla="*/ 14282126 h 14474135"/>
                        <a:gd name="connsiteX5" fmla="*/ 5715000 w 12878210"/>
                        <a:gd name="connsiteY5" fmla="*/ 491435 h 14474135"/>
                        <a:gd name="connsiteX6" fmla="*/ 3045950 w 12878210"/>
                        <a:gd name="connsiteY6" fmla="*/ 0 h 14474135"/>
                        <a:gd name="connsiteX0" fmla="*/ 2768802 w 12878210"/>
                        <a:gd name="connsiteY0" fmla="*/ 672032 h 14474135"/>
                        <a:gd name="connsiteX1" fmla="*/ 8540339 w 12878210"/>
                        <a:gd name="connsiteY1" fmla="*/ 11634268 h 14474135"/>
                        <a:gd name="connsiteX2" fmla="*/ 867082 w 12878210"/>
                        <a:gd name="connsiteY2" fmla="*/ 11576363 h 14474135"/>
                        <a:gd name="connsiteX3" fmla="*/ 0 w 12878210"/>
                        <a:gd name="connsiteY3" fmla="*/ 14474135 h 14474135"/>
                        <a:gd name="connsiteX4" fmla="*/ 12878210 w 12878210"/>
                        <a:gd name="connsiteY4" fmla="*/ 14282126 h 14474135"/>
                        <a:gd name="connsiteX5" fmla="*/ 5715000 w 12878210"/>
                        <a:gd name="connsiteY5" fmla="*/ 491435 h 14474135"/>
                        <a:gd name="connsiteX6" fmla="*/ 3045950 w 12878210"/>
                        <a:gd name="connsiteY6" fmla="*/ 0 h 14474135"/>
                        <a:gd name="connsiteX0" fmla="*/ 2768802 w 12878210"/>
                        <a:gd name="connsiteY0" fmla="*/ 672032 h 14474135"/>
                        <a:gd name="connsiteX1" fmla="*/ 8540339 w 12878210"/>
                        <a:gd name="connsiteY1" fmla="*/ 11682270 h 14474135"/>
                        <a:gd name="connsiteX2" fmla="*/ 867082 w 12878210"/>
                        <a:gd name="connsiteY2" fmla="*/ 11576363 h 14474135"/>
                        <a:gd name="connsiteX3" fmla="*/ 0 w 12878210"/>
                        <a:gd name="connsiteY3" fmla="*/ 14474135 h 14474135"/>
                        <a:gd name="connsiteX4" fmla="*/ 12878210 w 12878210"/>
                        <a:gd name="connsiteY4" fmla="*/ 14282126 h 14474135"/>
                        <a:gd name="connsiteX5" fmla="*/ 5715000 w 12878210"/>
                        <a:gd name="connsiteY5" fmla="*/ 491435 h 14474135"/>
                        <a:gd name="connsiteX6" fmla="*/ 3045950 w 12878210"/>
                        <a:gd name="connsiteY6" fmla="*/ 0 h 14474135"/>
                        <a:gd name="connsiteX0" fmla="*/ 2768802 w 12878210"/>
                        <a:gd name="connsiteY0" fmla="*/ 672032 h 14474135"/>
                        <a:gd name="connsiteX1" fmla="*/ 9160796 w 12878210"/>
                        <a:gd name="connsiteY1" fmla="*/ 11682270 h 14474135"/>
                        <a:gd name="connsiteX2" fmla="*/ 867082 w 12878210"/>
                        <a:gd name="connsiteY2" fmla="*/ 11576363 h 14474135"/>
                        <a:gd name="connsiteX3" fmla="*/ 0 w 12878210"/>
                        <a:gd name="connsiteY3" fmla="*/ 14474135 h 14474135"/>
                        <a:gd name="connsiteX4" fmla="*/ 12878210 w 12878210"/>
                        <a:gd name="connsiteY4" fmla="*/ 14282126 h 14474135"/>
                        <a:gd name="connsiteX5" fmla="*/ 5715000 w 12878210"/>
                        <a:gd name="connsiteY5" fmla="*/ 491435 h 14474135"/>
                        <a:gd name="connsiteX6" fmla="*/ 3045950 w 12878210"/>
                        <a:gd name="connsiteY6" fmla="*/ 0 h 14474135"/>
                        <a:gd name="connsiteX0" fmla="*/ 2768802 w 12878210"/>
                        <a:gd name="connsiteY0" fmla="*/ 672032 h 14474135"/>
                        <a:gd name="connsiteX1" fmla="*/ 8492611 w 12878210"/>
                        <a:gd name="connsiteY1" fmla="*/ 11538263 h 14474135"/>
                        <a:gd name="connsiteX2" fmla="*/ 867082 w 12878210"/>
                        <a:gd name="connsiteY2" fmla="*/ 11576363 h 14474135"/>
                        <a:gd name="connsiteX3" fmla="*/ 0 w 12878210"/>
                        <a:gd name="connsiteY3" fmla="*/ 14474135 h 14474135"/>
                        <a:gd name="connsiteX4" fmla="*/ 12878210 w 12878210"/>
                        <a:gd name="connsiteY4" fmla="*/ 14282126 h 14474135"/>
                        <a:gd name="connsiteX5" fmla="*/ 5715000 w 12878210"/>
                        <a:gd name="connsiteY5" fmla="*/ 491435 h 14474135"/>
                        <a:gd name="connsiteX6" fmla="*/ 3045950 w 12878210"/>
                        <a:gd name="connsiteY6" fmla="*/ 0 h 14474135"/>
                        <a:gd name="connsiteX0" fmla="*/ 2768802 w 12878210"/>
                        <a:gd name="connsiteY0" fmla="*/ 672032 h 14474135"/>
                        <a:gd name="connsiteX1" fmla="*/ 8492611 w 12878210"/>
                        <a:gd name="connsiteY1" fmla="*/ 11538263 h 14474135"/>
                        <a:gd name="connsiteX2" fmla="*/ 2648907 w 12878210"/>
                        <a:gd name="connsiteY2" fmla="*/ 12280397 h 14474135"/>
                        <a:gd name="connsiteX3" fmla="*/ 0 w 12878210"/>
                        <a:gd name="connsiteY3" fmla="*/ 14474135 h 14474135"/>
                        <a:gd name="connsiteX4" fmla="*/ 12878210 w 12878210"/>
                        <a:gd name="connsiteY4" fmla="*/ 14282126 h 14474135"/>
                        <a:gd name="connsiteX5" fmla="*/ 5715000 w 12878210"/>
                        <a:gd name="connsiteY5" fmla="*/ 491435 h 14474135"/>
                        <a:gd name="connsiteX6" fmla="*/ 3045950 w 12878210"/>
                        <a:gd name="connsiteY6" fmla="*/ 0 h 14474135"/>
                        <a:gd name="connsiteX0" fmla="*/ 2768802 w 12878210"/>
                        <a:gd name="connsiteY0" fmla="*/ 672032 h 14474135"/>
                        <a:gd name="connsiteX1" fmla="*/ 8492611 w 12878210"/>
                        <a:gd name="connsiteY1" fmla="*/ 11538263 h 14474135"/>
                        <a:gd name="connsiteX2" fmla="*/ 2394361 w 12878210"/>
                        <a:gd name="connsiteY2" fmla="*/ 11544361 h 14474135"/>
                        <a:gd name="connsiteX3" fmla="*/ 0 w 12878210"/>
                        <a:gd name="connsiteY3" fmla="*/ 14474135 h 14474135"/>
                        <a:gd name="connsiteX4" fmla="*/ 12878210 w 12878210"/>
                        <a:gd name="connsiteY4" fmla="*/ 14282126 h 14474135"/>
                        <a:gd name="connsiteX5" fmla="*/ 5715000 w 12878210"/>
                        <a:gd name="connsiteY5" fmla="*/ 491435 h 14474135"/>
                        <a:gd name="connsiteX6" fmla="*/ 3045950 w 12878210"/>
                        <a:gd name="connsiteY6" fmla="*/ 0 h 14474135"/>
                        <a:gd name="connsiteX0" fmla="*/ 374441 w 10483849"/>
                        <a:gd name="connsiteY0" fmla="*/ 672032 h 14282126"/>
                        <a:gd name="connsiteX1" fmla="*/ 6098250 w 10483849"/>
                        <a:gd name="connsiteY1" fmla="*/ 11538263 h 14282126"/>
                        <a:gd name="connsiteX2" fmla="*/ 0 w 10483849"/>
                        <a:gd name="connsiteY2" fmla="*/ 11544361 h 14282126"/>
                        <a:gd name="connsiteX3" fmla="*/ 310196 w 10483849"/>
                        <a:gd name="connsiteY3" fmla="*/ 13738100 h 14282126"/>
                        <a:gd name="connsiteX4" fmla="*/ 10483849 w 10483849"/>
                        <a:gd name="connsiteY4" fmla="*/ 14282126 h 14282126"/>
                        <a:gd name="connsiteX5" fmla="*/ 3320639 w 10483849"/>
                        <a:gd name="connsiteY5" fmla="*/ 491435 h 14282126"/>
                        <a:gd name="connsiteX6" fmla="*/ 651589 w 10483849"/>
                        <a:gd name="connsiteY6" fmla="*/ 0 h 14282126"/>
                        <a:gd name="connsiteX0" fmla="*/ 2005162 w 12114570"/>
                        <a:gd name="connsiteY0" fmla="*/ 672032 h 14282126"/>
                        <a:gd name="connsiteX1" fmla="*/ 7728971 w 12114570"/>
                        <a:gd name="connsiteY1" fmla="*/ 11538263 h 14282126"/>
                        <a:gd name="connsiteX2" fmla="*/ 1630721 w 12114570"/>
                        <a:gd name="connsiteY2" fmla="*/ 11544361 h 14282126"/>
                        <a:gd name="connsiteX3" fmla="*/ 0 w 12114570"/>
                        <a:gd name="connsiteY3" fmla="*/ 14250124 h 14282126"/>
                        <a:gd name="connsiteX4" fmla="*/ 12114570 w 12114570"/>
                        <a:gd name="connsiteY4" fmla="*/ 14282126 h 14282126"/>
                        <a:gd name="connsiteX5" fmla="*/ 4951360 w 12114570"/>
                        <a:gd name="connsiteY5" fmla="*/ 491435 h 14282126"/>
                        <a:gd name="connsiteX6" fmla="*/ 2282310 w 12114570"/>
                        <a:gd name="connsiteY6" fmla="*/ 0 h 14282126"/>
                        <a:gd name="connsiteX0" fmla="*/ 2227890 w 12337298"/>
                        <a:gd name="connsiteY0" fmla="*/ 672032 h 14282126"/>
                        <a:gd name="connsiteX1" fmla="*/ 7951699 w 12337298"/>
                        <a:gd name="connsiteY1" fmla="*/ 11538263 h 14282126"/>
                        <a:gd name="connsiteX2" fmla="*/ 1853449 w 12337298"/>
                        <a:gd name="connsiteY2" fmla="*/ 11544361 h 14282126"/>
                        <a:gd name="connsiteX3" fmla="*/ 0 w 12337298"/>
                        <a:gd name="connsiteY3" fmla="*/ 14186121 h 14282126"/>
                        <a:gd name="connsiteX4" fmla="*/ 12337298 w 12337298"/>
                        <a:gd name="connsiteY4" fmla="*/ 14282126 h 14282126"/>
                        <a:gd name="connsiteX5" fmla="*/ 5174088 w 12337298"/>
                        <a:gd name="connsiteY5" fmla="*/ 491435 h 14282126"/>
                        <a:gd name="connsiteX6" fmla="*/ 2505038 w 12337298"/>
                        <a:gd name="connsiteY6" fmla="*/ 0 h 14282126"/>
                        <a:gd name="connsiteX0" fmla="*/ 2227890 w 12337298"/>
                        <a:gd name="connsiteY0" fmla="*/ 672032 h 14282126"/>
                        <a:gd name="connsiteX1" fmla="*/ 7951699 w 12337298"/>
                        <a:gd name="connsiteY1" fmla="*/ 11538263 h 14282126"/>
                        <a:gd name="connsiteX2" fmla="*/ 1853449 w 12337298"/>
                        <a:gd name="connsiteY2" fmla="*/ 11544361 h 14282126"/>
                        <a:gd name="connsiteX3" fmla="*/ 0 w 12337298"/>
                        <a:gd name="connsiteY3" fmla="*/ 14218123 h 14282126"/>
                        <a:gd name="connsiteX4" fmla="*/ 12337298 w 12337298"/>
                        <a:gd name="connsiteY4" fmla="*/ 14282126 h 14282126"/>
                        <a:gd name="connsiteX5" fmla="*/ 5174088 w 12337298"/>
                        <a:gd name="connsiteY5" fmla="*/ 491435 h 14282126"/>
                        <a:gd name="connsiteX6" fmla="*/ 2505038 w 12337298"/>
                        <a:gd name="connsiteY6" fmla="*/ 0 h 14282126"/>
                        <a:gd name="connsiteX0" fmla="*/ 2355163 w 12464571"/>
                        <a:gd name="connsiteY0" fmla="*/ 672032 h 14282126"/>
                        <a:gd name="connsiteX1" fmla="*/ 8078972 w 12464571"/>
                        <a:gd name="connsiteY1" fmla="*/ 11538263 h 14282126"/>
                        <a:gd name="connsiteX2" fmla="*/ 1980722 w 12464571"/>
                        <a:gd name="connsiteY2" fmla="*/ 11544361 h 14282126"/>
                        <a:gd name="connsiteX3" fmla="*/ 0 w 12464571"/>
                        <a:gd name="connsiteY3" fmla="*/ 14282126 h 14282126"/>
                        <a:gd name="connsiteX4" fmla="*/ 12464571 w 12464571"/>
                        <a:gd name="connsiteY4" fmla="*/ 14282126 h 14282126"/>
                        <a:gd name="connsiteX5" fmla="*/ 5301361 w 12464571"/>
                        <a:gd name="connsiteY5" fmla="*/ 491435 h 14282126"/>
                        <a:gd name="connsiteX6" fmla="*/ 2632311 w 12464571"/>
                        <a:gd name="connsiteY6" fmla="*/ 0 h 14282126"/>
                        <a:gd name="connsiteX0" fmla="*/ 2068798 w 12178206"/>
                        <a:gd name="connsiteY0" fmla="*/ 672032 h 14282126"/>
                        <a:gd name="connsiteX1" fmla="*/ 7792607 w 12178206"/>
                        <a:gd name="connsiteY1" fmla="*/ 11538263 h 14282126"/>
                        <a:gd name="connsiteX2" fmla="*/ 1694357 w 12178206"/>
                        <a:gd name="connsiteY2" fmla="*/ 11544361 h 14282126"/>
                        <a:gd name="connsiteX3" fmla="*/ 0 w 12178206"/>
                        <a:gd name="connsiteY3" fmla="*/ 14250124 h 14282126"/>
                        <a:gd name="connsiteX4" fmla="*/ 12178206 w 12178206"/>
                        <a:gd name="connsiteY4" fmla="*/ 14282126 h 14282126"/>
                        <a:gd name="connsiteX5" fmla="*/ 5014996 w 12178206"/>
                        <a:gd name="connsiteY5" fmla="*/ 491435 h 14282126"/>
                        <a:gd name="connsiteX6" fmla="*/ 2345946 w 12178206"/>
                        <a:gd name="connsiteY6" fmla="*/ 0 h 14282126"/>
                        <a:gd name="connsiteX0" fmla="*/ 2164253 w 12273661"/>
                        <a:gd name="connsiteY0" fmla="*/ 672032 h 14282126"/>
                        <a:gd name="connsiteX1" fmla="*/ 7888062 w 12273661"/>
                        <a:gd name="connsiteY1" fmla="*/ 11538263 h 14282126"/>
                        <a:gd name="connsiteX2" fmla="*/ 1789812 w 12273661"/>
                        <a:gd name="connsiteY2" fmla="*/ 11544361 h 14282126"/>
                        <a:gd name="connsiteX3" fmla="*/ 0 w 12273661"/>
                        <a:gd name="connsiteY3" fmla="*/ 14282126 h 14282126"/>
                        <a:gd name="connsiteX4" fmla="*/ 12273661 w 12273661"/>
                        <a:gd name="connsiteY4" fmla="*/ 14282126 h 14282126"/>
                        <a:gd name="connsiteX5" fmla="*/ 5110451 w 12273661"/>
                        <a:gd name="connsiteY5" fmla="*/ 491435 h 14282126"/>
                        <a:gd name="connsiteX6" fmla="*/ 2441401 w 12273661"/>
                        <a:gd name="connsiteY6" fmla="*/ 0 h 14282126"/>
                        <a:gd name="connsiteX0" fmla="*/ 2164253 w 12273661"/>
                        <a:gd name="connsiteY0" fmla="*/ 672032 h 14282126"/>
                        <a:gd name="connsiteX1" fmla="*/ 7888062 w 12273661"/>
                        <a:gd name="connsiteY1" fmla="*/ 11538263 h 14282126"/>
                        <a:gd name="connsiteX2" fmla="*/ 1598903 w 12273661"/>
                        <a:gd name="connsiteY2" fmla="*/ 11592364 h 14282126"/>
                        <a:gd name="connsiteX3" fmla="*/ 0 w 12273661"/>
                        <a:gd name="connsiteY3" fmla="*/ 14282126 h 14282126"/>
                        <a:gd name="connsiteX4" fmla="*/ 12273661 w 12273661"/>
                        <a:gd name="connsiteY4" fmla="*/ 14282126 h 14282126"/>
                        <a:gd name="connsiteX5" fmla="*/ 5110451 w 12273661"/>
                        <a:gd name="connsiteY5" fmla="*/ 491435 h 14282126"/>
                        <a:gd name="connsiteX6" fmla="*/ 2441401 w 12273661"/>
                        <a:gd name="connsiteY6" fmla="*/ 0 h 14282126"/>
                        <a:gd name="connsiteX0" fmla="*/ 1591523 w 11700931"/>
                        <a:gd name="connsiteY0" fmla="*/ 672032 h 14282126"/>
                        <a:gd name="connsiteX1" fmla="*/ 7315332 w 11700931"/>
                        <a:gd name="connsiteY1" fmla="*/ 11538263 h 14282126"/>
                        <a:gd name="connsiteX2" fmla="*/ 1026173 w 11700931"/>
                        <a:gd name="connsiteY2" fmla="*/ 11592364 h 14282126"/>
                        <a:gd name="connsiteX3" fmla="*/ 0 w 11700931"/>
                        <a:gd name="connsiteY3" fmla="*/ 14282126 h 14282126"/>
                        <a:gd name="connsiteX4" fmla="*/ 11700931 w 11700931"/>
                        <a:gd name="connsiteY4" fmla="*/ 14282126 h 14282126"/>
                        <a:gd name="connsiteX5" fmla="*/ 4537721 w 11700931"/>
                        <a:gd name="connsiteY5" fmla="*/ 491435 h 14282126"/>
                        <a:gd name="connsiteX6" fmla="*/ 1868671 w 11700931"/>
                        <a:gd name="connsiteY6" fmla="*/ 0 h 14282126"/>
                        <a:gd name="connsiteX0" fmla="*/ 2211980 w 12321388"/>
                        <a:gd name="connsiteY0" fmla="*/ 672032 h 14282126"/>
                        <a:gd name="connsiteX1" fmla="*/ 7935789 w 12321388"/>
                        <a:gd name="connsiteY1" fmla="*/ 11538263 h 14282126"/>
                        <a:gd name="connsiteX2" fmla="*/ 1646630 w 12321388"/>
                        <a:gd name="connsiteY2" fmla="*/ 11592364 h 14282126"/>
                        <a:gd name="connsiteX3" fmla="*/ 0 w 12321388"/>
                        <a:gd name="connsiteY3" fmla="*/ 14282126 h 14282126"/>
                        <a:gd name="connsiteX4" fmla="*/ 12321388 w 12321388"/>
                        <a:gd name="connsiteY4" fmla="*/ 14282126 h 14282126"/>
                        <a:gd name="connsiteX5" fmla="*/ 5158178 w 12321388"/>
                        <a:gd name="connsiteY5" fmla="*/ 491435 h 14282126"/>
                        <a:gd name="connsiteX6" fmla="*/ 2489128 w 12321388"/>
                        <a:gd name="connsiteY6" fmla="*/ 0 h 142821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2321388" h="14282126">
                          <a:moveTo>
                            <a:pt x="2211980" y="672032"/>
                          </a:moveTo>
                          <a:lnTo>
                            <a:pt x="7935789" y="11538263"/>
                          </a:lnTo>
                          <a:lnTo>
                            <a:pt x="1646630" y="11592364"/>
                          </a:lnTo>
                          <a:lnTo>
                            <a:pt x="0" y="14282126"/>
                          </a:lnTo>
                          <a:lnTo>
                            <a:pt x="12321388" y="14282126"/>
                          </a:lnTo>
                          <a:lnTo>
                            <a:pt x="5158178" y="491435"/>
                          </a:lnTo>
                          <a:lnTo>
                            <a:pt x="2489128" y="0"/>
                          </a:lnTo>
                        </a:path>
                      </a:pathLst>
                    </a:custGeom>
                    <a:solidFill>
                      <a:srgbClr val="0000EA"/>
                    </a:solidFill>
                    <a:ln>
                      <a:noFill/>
                    </a:ln>
                    <a:scene3d>
                      <a:camera prst="orthographicFront"/>
                      <a:lightRig rig="threePt" dir="t"/>
                    </a:scene3d>
                    <a:sp3d>
                      <a:bevelT w="12700" h="635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id-ID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d-ID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85" name="Donut 24">
                    <a:extLst>
                      <a:ext uri="{FF2B5EF4-FFF2-40B4-BE49-F238E27FC236}">
                        <a16:creationId xmlns="" xmlns:a16="http://schemas.microsoft.com/office/drawing/2014/main" id="{23D2AD6D-5BE2-42AE-92F5-5D614279ACB5}"/>
                      </a:ext>
                    </a:extLst>
                  </p:cNvPr>
                  <p:cNvSpPr/>
                  <p:nvPr/>
                </p:nvSpPr>
                <p:spPr>
                  <a:xfrm>
                    <a:off x="3792267" y="1255555"/>
                    <a:ext cx="4607463" cy="4607462"/>
                  </a:xfrm>
                  <a:prstGeom prst="donut">
                    <a:avLst>
                      <a:gd name="adj" fmla="val 10187"/>
                    </a:avLst>
                  </a:prstGeom>
                  <a:solidFill>
                    <a:srgbClr val="FF0505"/>
                  </a:solidFill>
                  <a:ln/>
                  <a:effectLst/>
                  <a:scene3d>
                    <a:camera prst="orthographicFront"/>
                    <a:lightRig rig="threePt" dir="t"/>
                  </a:scene3d>
                  <a:sp3d>
                    <a:bevelT w="63500" h="25400" prst="coolSlant"/>
                  </a:sp3d>
                </p:spPr>
                <p:style>
                  <a:lnRef idx="0">
                    <a:schemeClr val="accent2"/>
                  </a:lnRef>
                  <a:fillRef idx="3">
                    <a:schemeClr val="accent2"/>
                  </a:fillRef>
                  <a:effectRef idx="3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id-ID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d-ID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86" name="Picture 85">
                    <a:extLst>
                      <a:ext uri="{FF2B5EF4-FFF2-40B4-BE49-F238E27FC236}">
                        <a16:creationId xmlns="" xmlns:a16="http://schemas.microsoft.com/office/drawing/2014/main" id="{EB13056D-46AE-403E-BC0F-D932EE9109C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9054" b="5966"/>
                  <a:stretch/>
                </p:blipFill>
                <p:spPr>
                  <a:xfrm>
                    <a:off x="5138865" y="3994164"/>
                    <a:ext cx="1824107" cy="917575"/>
                  </a:xfrm>
                  <a:prstGeom prst="rect">
                    <a:avLst/>
                  </a:prstGeom>
                  <a:scene3d>
                    <a:camera prst="orthographicFront"/>
                    <a:lightRig rig="threePt" dir="t"/>
                  </a:scene3d>
                  <a:sp3d>
                    <a:bevelT w="0" h="0"/>
                  </a:sp3d>
                </p:spPr>
              </p:pic>
              <p:sp>
                <p:nvSpPr>
                  <p:cNvPr id="87" name="Oval 86">
                    <a:extLst>
                      <a:ext uri="{FF2B5EF4-FFF2-40B4-BE49-F238E27FC236}">
                        <a16:creationId xmlns="" xmlns:a16="http://schemas.microsoft.com/office/drawing/2014/main" id="{D12218B8-61AB-4D0A-96C9-8D1D67D5894D}"/>
                      </a:ext>
                    </a:extLst>
                  </p:cNvPr>
                  <p:cNvSpPr/>
                  <p:nvPr/>
                </p:nvSpPr>
                <p:spPr>
                  <a:xfrm>
                    <a:off x="7195203" y="4125397"/>
                    <a:ext cx="995428" cy="1019156"/>
                  </a:xfrm>
                  <a:prstGeom prst="ellipse">
                    <a:avLst/>
                  </a:prstGeom>
                  <a:gradFill flip="none" rotWithShape="1">
                    <a:gsLst>
                      <a:gs pos="19000">
                        <a:schemeClr val="bg1"/>
                      </a:gs>
                      <a:gs pos="48000">
                        <a:srgbClr val="FFAF07"/>
                      </a:gs>
                      <a:gs pos="61000">
                        <a:srgbClr val="FF0505"/>
                      </a:gs>
                      <a:gs pos="80000">
                        <a:srgbClr val="C93000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27000" h="254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id-ID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d-ID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Oval 87">
                    <a:extLst>
                      <a:ext uri="{FF2B5EF4-FFF2-40B4-BE49-F238E27FC236}">
                        <a16:creationId xmlns="" xmlns:a16="http://schemas.microsoft.com/office/drawing/2014/main" id="{BF8E0243-308D-4D98-B68D-FB9A14D6EFE8}"/>
                      </a:ext>
                    </a:extLst>
                  </p:cNvPr>
                  <p:cNvSpPr/>
                  <p:nvPr/>
                </p:nvSpPr>
                <p:spPr>
                  <a:xfrm>
                    <a:off x="3834505" y="4125397"/>
                    <a:ext cx="995428" cy="1019156"/>
                  </a:xfrm>
                  <a:prstGeom prst="ellipse">
                    <a:avLst/>
                  </a:prstGeom>
                  <a:gradFill flip="none" rotWithShape="1">
                    <a:gsLst>
                      <a:gs pos="19000">
                        <a:schemeClr val="bg1"/>
                      </a:gs>
                      <a:gs pos="48000">
                        <a:srgbClr val="FFAF07"/>
                      </a:gs>
                      <a:gs pos="61000">
                        <a:srgbClr val="FF0505"/>
                      </a:gs>
                      <a:gs pos="80000">
                        <a:srgbClr val="C93000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27000" h="254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id-ID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d-ID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Oval 88">
                    <a:extLst>
                      <a:ext uri="{FF2B5EF4-FFF2-40B4-BE49-F238E27FC236}">
                        <a16:creationId xmlns="" xmlns:a16="http://schemas.microsoft.com/office/drawing/2014/main" id="{D7680493-DB6B-49B9-8850-FE6B3E638F7C}"/>
                      </a:ext>
                    </a:extLst>
                  </p:cNvPr>
                  <p:cNvSpPr/>
                  <p:nvPr/>
                </p:nvSpPr>
                <p:spPr>
                  <a:xfrm>
                    <a:off x="5595064" y="994983"/>
                    <a:ext cx="995429" cy="1019157"/>
                  </a:xfrm>
                  <a:prstGeom prst="ellipse">
                    <a:avLst/>
                  </a:prstGeom>
                  <a:gradFill flip="none" rotWithShape="1">
                    <a:gsLst>
                      <a:gs pos="19000">
                        <a:schemeClr val="bg1"/>
                      </a:gs>
                      <a:gs pos="48000">
                        <a:srgbClr val="FFAF07"/>
                      </a:gs>
                      <a:gs pos="61000">
                        <a:srgbClr val="FF0505"/>
                      </a:gs>
                      <a:gs pos="80000">
                        <a:srgbClr val="C93000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w="127000" h="25400"/>
                    <a:contourClr>
                      <a:schemeClr val="bg1"/>
                    </a:contour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id-ID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d-ID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3" name="Action Button: Custom 22">
                  <a:hlinkClick r:id="rId4" action="ppaction://hlinksldjump" highlightClick="1"/>
                  <a:extLst>
                    <a:ext uri="{FF2B5EF4-FFF2-40B4-BE49-F238E27FC236}">
                      <a16:creationId xmlns="" xmlns:a16="http://schemas.microsoft.com/office/drawing/2014/main" id="{2423745C-F46B-4199-B2BD-2E4C11266F3C}"/>
                    </a:ext>
                  </a:extLst>
                </p:cNvPr>
                <p:cNvSpPr/>
                <p:nvPr/>
              </p:nvSpPr>
              <p:spPr>
                <a:xfrm>
                  <a:off x="4231540" y="2955913"/>
                  <a:ext cx="647906" cy="748338"/>
                </a:xfrm>
                <a:prstGeom prst="actionButtonBlank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d-ID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d-ID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0" name="TextBox 79">
                <a:extLst>
                  <a:ext uri="{FF2B5EF4-FFF2-40B4-BE49-F238E27FC236}">
                    <a16:creationId xmlns="" xmlns:a16="http://schemas.microsoft.com/office/drawing/2014/main" id="{879BCAFC-9FDC-4502-BC25-20C8E8D8BB7C}"/>
                  </a:ext>
                </a:extLst>
              </p:cNvPr>
              <p:cNvSpPr txBox="1"/>
              <p:nvPr/>
            </p:nvSpPr>
            <p:spPr>
              <a:xfrm>
                <a:off x="7652539" y="3324569"/>
                <a:ext cx="2043934" cy="1584913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Down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FF00"/>
                    </a:solidFill>
                    <a:effectLst/>
                    <a:uLnTx/>
                    <a:uFillTx/>
                    <a:latin typeface="Franklin Gothic Demi Cond" panose="020B0706030402020204" pitchFamily="34" charset="0"/>
                    <a:ea typeface="+mn-ea"/>
                    <a:cs typeface="+mn-cs"/>
                  </a:rPr>
                  <a:t>PEMERINTAHAN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="" xmlns:a16="http://schemas.microsoft.com/office/drawing/2014/main" id="{68C624F7-0430-48C4-A765-A78E90E08998}"/>
                  </a:ext>
                </a:extLst>
              </p:cNvPr>
              <p:cNvSpPr txBox="1"/>
              <p:nvPr/>
            </p:nvSpPr>
            <p:spPr>
              <a:xfrm>
                <a:off x="9470488" y="4316541"/>
                <a:ext cx="1808910" cy="465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 w="3175">
                      <a:noFill/>
                    </a:ln>
                    <a:solidFill>
                      <a:srgbClr val="FFFF00"/>
                    </a:solidFill>
                    <a:effectLst>
                      <a:outerShdw blurRad="266700" dist="38100" dir="2700000" algn="tl" rotWithShape="0">
                        <a:prstClr val="black"/>
                      </a:outerShdw>
                    </a:effectLst>
                    <a:uLnTx/>
                    <a:uFillTx/>
                    <a:latin typeface="Franklin Gothic Demi Cond" panose="020B0706030402020204" pitchFamily="34" charset="0"/>
                    <a:ea typeface="+mn-ea"/>
                    <a:cs typeface="+mn-cs"/>
                  </a:rPr>
                  <a:t>PEMASARAN</a:t>
                </a:r>
              </a:p>
            </p:txBody>
          </p:sp>
        </p:grpSp>
        <p:sp>
          <p:nvSpPr>
            <p:cNvPr id="113" name="TextBox 112">
              <a:extLst>
                <a:ext uri="{FF2B5EF4-FFF2-40B4-BE49-F238E27FC236}">
                  <a16:creationId xmlns="" xmlns:a16="http://schemas.microsoft.com/office/drawing/2014/main" id="{350E32DE-2BE3-4209-8121-98EC2808F541}"/>
                </a:ext>
              </a:extLst>
            </p:cNvPr>
            <p:cNvSpPr txBox="1"/>
            <p:nvPr/>
          </p:nvSpPr>
          <p:spPr>
            <a:xfrm>
              <a:off x="7587514" y="3775738"/>
              <a:ext cx="2225374" cy="1364205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Demi Cond" panose="020B0706030402020204" pitchFamily="34" charset="0"/>
                  <a:ea typeface="+mn-ea"/>
                  <a:cs typeface="+mn-cs"/>
                </a:rPr>
                <a:t>GUBERNUR &amp; DPRD</a:t>
              </a:r>
            </a:p>
          </p:txBody>
        </p:sp>
      </p:grpSp>
      <p:sp>
        <p:nvSpPr>
          <p:cNvPr id="116" name="TextBox 115">
            <a:extLst>
              <a:ext uri="{FF2B5EF4-FFF2-40B4-BE49-F238E27FC236}">
                <a16:creationId xmlns="" xmlns:a16="http://schemas.microsoft.com/office/drawing/2014/main" id="{39953956-4037-44B9-AFB6-C0706CF8799D}"/>
              </a:ext>
            </a:extLst>
          </p:cNvPr>
          <p:cNvSpPr txBox="1"/>
          <p:nvPr/>
        </p:nvSpPr>
        <p:spPr>
          <a:xfrm>
            <a:off x="386621" y="1162990"/>
            <a:ext cx="65344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Eras Bold ITC" panose="020B0907030504020204" pitchFamily="34" charset="0"/>
              </a:rPr>
              <a:t>PROGRAM HULU HILIR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Eras Bold ITC" panose="020B0907030504020204" pitchFamily="34" charset="0"/>
              </a:rPr>
              <a:t>AGRO MARITIM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C52A283A-EBDD-4E68-A70C-0CCAC74D86CE}"/>
              </a:ext>
            </a:extLst>
          </p:cNvPr>
          <p:cNvGrpSpPr/>
          <p:nvPr/>
        </p:nvGrpSpPr>
        <p:grpSpPr>
          <a:xfrm>
            <a:off x="332552" y="2208599"/>
            <a:ext cx="7653635" cy="4504930"/>
            <a:chOff x="351317" y="1165081"/>
            <a:chExt cx="11453694" cy="5056537"/>
          </a:xfrm>
        </p:grpSpPr>
        <p:sp>
          <p:nvSpPr>
            <p:cNvPr id="117" name="Rectangle: Rounded Corners 116">
              <a:extLst>
                <a:ext uri="{FF2B5EF4-FFF2-40B4-BE49-F238E27FC236}">
                  <a16:creationId xmlns="" xmlns:a16="http://schemas.microsoft.com/office/drawing/2014/main" id="{D63C69D6-2C58-4D78-96B7-03AD87637D16}"/>
                </a:ext>
              </a:extLst>
            </p:cNvPr>
            <p:cNvSpPr/>
            <p:nvPr/>
          </p:nvSpPr>
          <p:spPr>
            <a:xfrm>
              <a:off x="351317" y="1165081"/>
              <a:ext cx="11417557" cy="4777218"/>
            </a:xfrm>
            <a:prstGeom prst="roundRect">
              <a:avLst>
                <a:gd name="adj" fmla="val 3772"/>
              </a:avLst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795"/>
            </a:p>
          </p:txBody>
        </p:sp>
        <p:sp>
          <p:nvSpPr>
            <p:cNvPr id="118" name="Rounded Rectangle 30">
              <a:extLst>
                <a:ext uri="{FF2B5EF4-FFF2-40B4-BE49-F238E27FC236}">
                  <a16:creationId xmlns="" xmlns:a16="http://schemas.microsoft.com/office/drawing/2014/main" id="{9614AFE9-C7A3-405A-80A4-279C12844A40}"/>
                </a:ext>
              </a:extLst>
            </p:cNvPr>
            <p:cNvSpPr/>
            <p:nvPr/>
          </p:nvSpPr>
          <p:spPr>
            <a:xfrm>
              <a:off x="861016" y="5596752"/>
              <a:ext cx="10235865" cy="62486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FC000"/>
                </a:gs>
                <a:gs pos="74000">
                  <a:srgbClr val="FFFF00"/>
                </a:gs>
              </a:gsLst>
              <a:lin ang="5400000" scaled="1"/>
            </a:gra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KEMANDIRIAN DAN PENINGKATAN KESEJAHTERAAN PETANI</a:t>
              </a:r>
            </a:p>
          </p:txBody>
        </p:sp>
        <p:grpSp>
          <p:nvGrpSpPr>
            <p:cNvPr id="119" name="Group 118">
              <a:extLst>
                <a:ext uri="{FF2B5EF4-FFF2-40B4-BE49-F238E27FC236}">
                  <a16:creationId xmlns="" xmlns:a16="http://schemas.microsoft.com/office/drawing/2014/main" id="{C09C4B9E-3C76-4FD8-ADD4-A7E5B544A383}"/>
                </a:ext>
              </a:extLst>
            </p:cNvPr>
            <p:cNvGrpSpPr/>
            <p:nvPr/>
          </p:nvGrpSpPr>
          <p:grpSpPr>
            <a:xfrm>
              <a:off x="351318" y="1169693"/>
              <a:ext cx="11453693" cy="4444330"/>
              <a:chOff x="801400" y="1055433"/>
              <a:chExt cx="10448109" cy="4456675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="" xmlns:a16="http://schemas.microsoft.com/office/drawing/2014/main" id="{F4E08C0B-67D4-4A2A-BE08-FFB4A7BA35A9}"/>
                  </a:ext>
                </a:extLst>
              </p:cNvPr>
              <p:cNvSpPr txBox="1"/>
              <p:nvPr/>
            </p:nvSpPr>
            <p:spPr>
              <a:xfrm>
                <a:off x="801400" y="1055433"/>
                <a:ext cx="10448109" cy="450349"/>
              </a:xfrm>
              <a:custGeom>
                <a:avLst/>
                <a:gdLst>
                  <a:gd name="connsiteX0" fmla="*/ 0 w 11161240"/>
                  <a:gd name="connsiteY0" fmla="*/ 0 h 461665"/>
                  <a:gd name="connsiteX1" fmla="*/ 11161240 w 11161240"/>
                  <a:gd name="connsiteY1" fmla="*/ 0 h 461665"/>
                  <a:gd name="connsiteX2" fmla="*/ 11161240 w 11161240"/>
                  <a:gd name="connsiteY2" fmla="*/ 461665 h 461665"/>
                  <a:gd name="connsiteX3" fmla="*/ 0 w 11161240"/>
                  <a:gd name="connsiteY3" fmla="*/ 461665 h 461665"/>
                  <a:gd name="connsiteX4" fmla="*/ 0 w 11161240"/>
                  <a:gd name="connsiteY4" fmla="*/ 0 h 461665"/>
                  <a:gd name="connsiteX0" fmla="*/ 114300 w 11275540"/>
                  <a:gd name="connsiteY0" fmla="*/ 0 h 469285"/>
                  <a:gd name="connsiteX1" fmla="*/ 11275540 w 11275540"/>
                  <a:gd name="connsiteY1" fmla="*/ 0 h 469285"/>
                  <a:gd name="connsiteX2" fmla="*/ 11275540 w 11275540"/>
                  <a:gd name="connsiteY2" fmla="*/ 461665 h 469285"/>
                  <a:gd name="connsiteX3" fmla="*/ 0 w 11275540"/>
                  <a:gd name="connsiteY3" fmla="*/ 469285 h 469285"/>
                  <a:gd name="connsiteX4" fmla="*/ 114300 w 11275540"/>
                  <a:gd name="connsiteY4" fmla="*/ 0 h 469285"/>
                  <a:gd name="connsiteX0" fmla="*/ 119704 w 11280944"/>
                  <a:gd name="connsiteY0" fmla="*/ 0 h 469285"/>
                  <a:gd name="connsiteX1" fmla="*/ 11280944 w 11280944"/>
                  <a:gd name="connsiteY1" fmla="*/ 0 h 469285"/>
                  <a:gd name="connsiteX2" fmla="*/ 11280944 w 11280944"/>
                  <a:gd name="connsiteY2" fmla="*/ 461665 h 469285"/>
                  <a:gd name="connsiteX3" fmla="*/ 5404 w 11280944"/>
                  <a:gd name="connsiteY3" fmla="*/ 469285 h 469285"/>
                  <a:gd name="connsiteX4" fmla="*/ 119704 w 11280944"/>
                  <a:gd name="connsiteY4" fmla="*/ 0 h 469285"/>
                  <a:gd name="connsiteX0" fmla="*/ 132080 w 11293320"/>
                  <a:gd name="connsiteY0" fmla="*/ 0 h 469285"/>
                  <a:gd name="connsiteX1" fmla="*/ 11293320 w 11293320"/>
                  <a:gd name="connsiteY1" fmla="*/ 0 h 469285"/>
                  <a:gd name="connsiteX2" fmla="*/ 11293320 w 11293320"/>
                  <a:gd name="connsiteY2" fmla="*/ 461665 h 469285"/>
                  <a:gd name="connsiteX3" fmla="*/ 17780 w 11293320"/>
                  <a:gd name="connsiteY3" fmla="*/ 469285 h 469285"/>
                  <a:gd name="connsiteX4" fmla="*/ 132080 w 11293320"/>
                  <a:gd name="connsiteY4" fmla="*/ 0 h 469285"/>
                  <a:gd name="connsiteX0" fmla="*/ 132080 w 11426670"/>
                  <a:gd name="connsiteY0" fmla="*/ 0 h 469285"/>
                  <a:gd name="connsiteX1" fmla="*/ 11293320 w 11426670"/>
                  <a:gd name="connsiteY1" fmla="*/ 0 h 469285"/>
                  <a:gd name="connsiteX2" fmla="*/ 11426670 w 11426670"/>
                  <a:gd name="connsiteY2" fmla="*/ 452140 h 469285"/>
                  <a:gd name="connsiteX3" fmla="*/ 17780 w 11426670"/>
                  <a:gd name="connsiteY3" fmla="*/ 469285 h 469285"/>
                  <a:gd name="connsiteX4" fmla="*/ 132080 w 11426670"/>
                  <a:gd name="connsiteY4" fmla="*/ 0 h 469285"/>
                  <a:gd name="connsiteX0" fmla="*/ 132080 w 11427759"/>
                  <a:gd name="connsiteY0" fmla="*/ 0 h 469285"/>
                  <a:gd name="connsiteX1" fmla="*/ 11293320 w 11427759"/>
                  <a:gd name="connsiteY1" fmla="*/ 0 h 469285"/>
                  <a:gd name="connsiteX2" fmla="*/ 11426670 w 11427759"/>
                  <a:gd name="connsiteY2" fmla="*/ 452140 h 469285"/>
                  <a:gd name="connsiteX3" fmla="*/ 17780 w 11427759"/>
                  <a:gd name="connsiteY3" fmla="*/ 469285 h 469285"/>
                  <a:gd name="connsiteX4" fmla="*/ 132080 w 11427759"/>
                  <a:gd name="connsiteY4" fmla="*/ 0 h 469285"/>
                  <a:gd name="connsiteX0" fmla="*/ 132080 w 11437253"/>
                  <a:gd name="connsiteY0" fmla="*/ 433 h 469718"/>
                  <a:gd name="connsiteX1" fmla="*/ 11293320 w 11437253"/>
                  <a:gd name="connsiteY1" fmla="*/ 433 h 469718"/>
                  <a:gd name="connsiteX2" fmla="*/ 11426670 w 11437253"/>
                  <a:gd name="connsiteY2" fmla="*/ 452573 h 469718"/>
                  <a:gd name="connsiteX3" fmla="*/ 17780 w 11437253"/>
                  <a:gd name="connsiteY3" fmla="*/ 469718 h 469718"/>
                  <a:gd name="connsiteX4" fmla="*/ 132080 w 11437253"/>
                  <a:gd name="connsiteY4" fmla="*/ 433 h 469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37253" h="469718">
                    <a:moveTo>
                      <a:pt x="132080" y="433"/>
                    </a:moveTo>
                    <a:lnTo>
                      <a:pt x="11293320" y="433"/>
                    </a:lnTo>
                    <a:cubicBezTo>
                      <a:pt x="11471120" y="-10779"/>
                      <a:pt x="11439370" y="197085"/>
                      <a:pt x="11426670" y="452573"/>
                    </a:cubicBezTo>
                    <a:lnTo>
                      <a:pt x="17780" y="469718"/>
                    </a:lnTo>
                    <a:cubicBezTo>
                      <a:pt x="-12700" y="191370"/>
                      <a:pt x="-20320" y="4461"/>
                      <a:pt x="132080" y="433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/>
                  <a:t>IMPLEMENTASI </a:t>
                </a:r>
                <a:r>
                  <a:rPr lang="id-ID" sz="2000" b="1" dirty="0"/>
                  <a:t>HULU-HILIR</a:t>
                </a:r>
                <a:r>
                  <a:rPr lang="en-US" sz="2000" b="1" dirty="0"/>
                  <a:t> AGROMARITIM SEKTOR PERTANIAN</a:t>
                </a:r>
                <a:endParaRPr lang="id-ID" sz="2000" b="1" dirty="0"/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="" xmlns:a16="http://schemas.microsoft.com/office/drawing/2014/main" id="{D56D3891-CDC8-429D-AC9D-BC15FF8D1A98}"/>
                  </a:ext>
                </a:extLst>
              </p:cNvPr>
              <p:cNvSpPr txBox="1"/>
              <p:nvPr/>
            </p:nvSpPr>
            <p:spPr>
              <a:xfrm>
                <a:off x="933312" y="2151126"/>
                <a:ext cx="1637419" cy="891446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Arial Narrow" panose="020B0606020202030204" pitchFamily="34" charset="0"/>
                  </a:rPr>
                  <a:t>PUPUK DAN BENIH NON SUBSIDI</a:t>
                </a: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="" xmlns:a16="http://schemas.microsoft.com/office/drawing/2014/main" id="{F30CC06E-B98B-4602-A066-AA4DC086DD0E}"/>
                  </a:ext>
                </a:extLst>
              </p:cNvPr>
              <p:cNvSpPr txBox="1"/>
              <p:nvPr/>
            </p:nvSpPr>
            <p:spPr>
              <a:xfrm>
                <a:off x="5190172" y="2161708"/>
                <a:ext cx="1637419" cy="891446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Arial Narrow" panose="020B0606020202030204" pitchFamily="34" charset="0"/>
                  </a:rPr>
                  <a:t>PENGUATAN PERMODALAN</a:t>
                </a:r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="" xmlns:a16="http://schemas.microsoft.com/office/drawing/2014/main" id="{228C8FFA-D20E-489C-BAD1-7DD30889F4CE}"/>
                  </a:ext>
                </a:extLst>
              </p:cNvPr>
              <p:cNvSpPr txBox="1"/>
              <p:nvPr/>
            </p:nvSpPr>
            <p:spPr>
              <a:xfrm>
                <a:off x="3061489" y="2161708"/>
                <a:ext cx="1637419" cy="891446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Arial Narrow" panose="020B0606020202030204" pitchFamily="34" charset="0"/>
                  </a:rPr>
                  <a:t>BUDIDAYA SECARA RASIONAL</a:t>
                </a: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="" xmlns:a16="http://schemas.microsoft.com/office/drawing/2014/main" id="{421F1E2D-2C1C-45A2-866D-4C60DDB07D32}"/>
                  </a:ext>
                </a:extLst>
              </p:cNvPr>
              <p:cNvSpPr txBox="1"/>
              <p:nvPr/>
            </p:nvSpPr>
            <p:spPr>
              <a:xfrm>
                <a:off x="7319252" y="2170348"/>
                <a:ext cx="1637419" cy="891446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Arial Narrow" panose="020B0606020202030204" pitchFamily="34" charset="0"/>
                  </a:rPr>
                  <a:t>REVITALISASI PASCA PANEN</a:t>
                </a:r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="" xmlns:a16="http://schemas.microsoft.com/office/drawing/2014/main" id="{C61BA4A8-8629-422A-AFD0-AB7A73A017AA}"/>
                  </a:ext>
                </a:extLst>
              </p:cNvPr>
              <p:cNvSpPr txBox="1"/>
              <p:nvPr/>
            </p:nvSpPr>
            <p:spPr>
              <a:xfrm>
                <a:off x="9431092" y="2170348"/>
                <a:ext cx="1637419" cy="89144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PENGUATAN PASAR</a:t>
                </a:r>
              </a:p>
            </p:txBody>
          </p:sp>
          <p:sp>
            <p:nvSpPr>
              <p:cNvPr id="126" name="TextBox 125">
                <a:extLst>
                  <a:ext uri="{FF2B5EF4-FFF2-40B4-BE49-F238E27FC236}">
                    <a16:creationId xmlns="" xmlns:a16="http://schemas.microsoft.com/office/drawing/2014/main" id="{1AE1E801-90A9-4395-B85A-BBE0C77810DE}"/>
                  </a:ext>
                </a:extLst>
              </p:cNvPr>
              <p:cNvSpPr txBox="1"/>
              <p:nvPr/>
            </p:nvSpPr>
            <p:spPr>
              <a:xfrm>
                <a:off x="7318050" y="3639141"/>
                <a:ext cx="1638621" cy="1316403"/>
              </a:xfrm>
              <a:prstGeom prst="rect">
                <a:avLst/>
              </a:prstGeom>
              <a:solidFill>
                <a:srgbClr val="FFFF99"/>
              </a:solidFill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180468" indent="-180468">
                  <a:buFont typeface="Arial" pitchFamily="34" charset="0"/>
                  <a:buChar char="•"/>
                </a:pPr>
                <a:r>
                  <a:rPr lang="en-US" sz="1000" dirty="0">
                    <a:latin typeface="Arial Narrow" panose="020B0606020202030204" pitchFamily="34" charset="0"/>
                  </a:rPr>
                  <a:t>PEMBANGUNAN PENGGILINGAN PADI</a:t>
                </a:r>
              </a:p>
              <a:p>
                <a:pPr marL="180468" indent="-180468">
                  <a:buFont typeface="Arial" pitchFamily="34" charset="0"/>
                  <a:buChar char="•"/>
                </a:pPr>
                <a:r>
                  <a:rPr lang="en-US" sz="1000" dirty="0">
                    <a:latin typeface="Arial Narrow" panose="020B0606020202030204" pitchFamily="34" charset="0"/>
                  </a:rPr>
                  <a:t>PRODUK DIUPAYAKAN BERAS PREMIUM</a:t>
                </a:r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="" xmlns:a16="http://schemas.microsoft.com/office/drawing/2014/main" id="{C87B77EE-838F-4ECC-AC7A-35A04E3084C3}"/>
                  </a:ext>
                </a:extLst>
              </p:cNvPr>
              <p:cNvSpPr txBox="1"/>
              <p:nvPr/>
            </p:nvSpPr>
            <p:spPr>
              <a:xfrm>
                <a:off x="947232" y="3676071"/>
                <a:ext cx="1623499" cy="1836037"/>
              </a:xfrm>
              <a:prstGeom prst="rect">
                <a:avLst/>
              </a:prstGeom>
              <a:solidFill>
                <a:srgbClr val="FFFF99"/>
              </a:solidFill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180468" indent="-180468">
                  <a:buFont typeface="Arial" pitchFamily="34" charset="0"/>
                  <a:buChar char="•"/>
                </a:pPr>
                <a:r>
                  <a:rPr lang="en-US" sz="1000" dirty="0">
                    <a:latin typeface="Arial Narrow" panose="020B0606020202030204" pitchFamily="34" charset="0"/>
                  </a:rPr>
                  <a:t>PUPUK DAN BENIH TERSEDIA SESUAI DENGAN KEBUTUHAN</a:t>
                </a:r>
              </a:p>
              <a:p>
                <a:pPr marL="180468" indent="-180468">
                  <a:buFont typeface="Arial" pitchFamily="34" charset="0"/>
                  <a:buChar char="•"/>
                </a:pPr>
                <a:r>
                  <a:rPr lang="en-US" sz="1000" dirty="0">
                    <a:latin typeface="Arial Narrow" panose="020B0606020202030204" pitchFamily="34" charset="0"/>
                  </a:rPr>
                  <a:t>DAPAT MEMBENTUK UNIT LAYANAN TK. GAPOKTAN</a:t>
                </a:r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="" xmlns:a16="http://schemas.microsoft.com/office/drawing/2014/main" id="{30EA5E9A-AE59-4DB3-8395-ADE3C5199947}"/>
                  </a:ext>
                </a:extLst>
              </p:cNvPr>
              <p:cNvSpPr txBox="1"/>
              <p:nvPr/>
            </p:nvSpPr>
            <p:spPr>
              <a:xfrm>
                <a:off x="3061489" y="3664213"/>
                <a:ext cx="1637419" cy="1489614"/>
              </a:xfrm>
              <a:prstGeom prst="rect">
                <a:avLst/>
              </a:prstGeom>
              <a:solidFill>
                <a:srgbClr val="FFFF99"/>
              </a:solidFill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180468" indent="-180468">
                  <a:buFont typeface="Arial" pitchFamily="34" charset="0"/>
                  <a:buChar char="•"/>
                </a:pPr>
                <a:r>
                  <a:rPr lang="en-US" sz="1000" dirty="0">
                    <a:latin typeface="Arial Narrow" panose="020B0606020202030204" pitchFamily="34" charset="0"/>
                  </a:rPr>
                  <a:t>PENGELOLAAN TANAMAN SCR TERPADU.</a:t>
                </a:r>
              </a:p>
              <a:p>
                <a:pPr marL="180468" indent="-180468">
                  <a:buFont typeface="Arial" pitchFamily="34" charset="0"/>
                  <a:buChar char="•"/>
                </a:pPr>
                <a:r>
                  <a:rPr lang="en-US" sz="1000" dirty="0">
                    <a:latin typeface="Arial Narrow" panose="020B0606020202030204" pitchFamily="34" charset="0"/>
                  </a:rPr>
                  <a:t>PELAKSANAAN BUDIDAYA SESUAI KEBUTUHAN TANAMAN</a:t>
                </a:r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="" xmlns:a16="http://schemas.microsoft.com/office/drawing/2014/main" id="{49BCFEC9-CB92-48E0-919C-2B210417475F}"/>
                  </a:ext>
                </a:extLst>
              </p:cNvPr>
              <p:cNvSpPr txBox="1"/>
              <p:nvPr/>
            </p:nvSpPr>
            <p:spPr>
              <a:xfrm>
                <a:off x="5189668" y="3639141"/>
                <a:ext cx="1637923" cy="1662826"/>
              </a:xfrm>
              <a:prstGeom prst="rect">
                <a:avLst/>
              </a:prstGeom>
              <a:solidFill>
                <a:srgbClr val="FFFF99"/>
              </a:solidFill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180468" indent="-180468">
                  <a:buFont typeface="Arial" pitchFamily="34" charset="0"/>
                  <a:buChar char="•"/>
                </a:pPr>
                <a:r>
                  <a:rPr lang="en-US" sz="1000" dirty="0">
                    <a:latin typeface="Arial Narrow" panose="020B0606020202030204" pitchFamily="34" charset="0"/>
                  </a:rPr>
                  <a:t>PENDEKATAN PERBANKAN</a:t>
                </a:r>
              </a:p>
              <a:p>
                <a:pPr marL="180468" indent="-180468">
                  <a:buFont typeface="Arial" pitchFamily="34" charset="0"/>
                  <a:buChar char="•"/>
                </a:pPr>
                <a:r>
                  <a:rPr lang="en-US" sz="1000" dirty="0">
                    <a:latin typeface="Arial Narrow" panose="020B0606020202030204" pitchFamily="34" charset="0"/>
                  </a:rPr>
                  <a:t>POLA ANGSURAN MENGIKUTI SIKLUS USAHA.</a:t>
                </a:r>
              </a:p>
              <a:p>
                <a:pPr marL="180468" indent="-180468">
                  <a:buFont typeface="Arial" pitchFamily="34" charset="0"/>
                  <a:buChar char="•"/>
                </a:pPr>
                <a:r>
                  <a:rPr lang="en-US" sz="1000" dirty="0">
                    <a:latin typeface="Arial Narrow" panose="020B0606020202030204" pitchFamily="34" charset="0"/>
                  </a:rPr>
                  <a:t>ASURANSI GAGAL PANEN DAN KREDIT</a:t>
                </a: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="" xmlns:a16="http://schemas.microsoft.com/office/drawing/2014/main" id="{46DED52B-EF05-405B-8DDB-261A109CAAF7}"/>
                  </a:ext>
                </a:extLst>
              </p:cNvPr>
              <p:cNvSpPr txBox="1"/>
              <p:nvPr/>
            </p:nvSpPr>
            <p:spPr>
              <a:xfrm>
                <a:off x="9431091" y="3629114"/>
                <a:ext cx="1654445" cy="1013284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180468" indent="-180468">
                  <a:buFont typeface="Arial" pitchFamily="34" charset="0"/>
                  <a:buChar char="•"/>
                </a:pPr>
                <a:r>
                  <a:rPr lang="en-US" sz="1050" dirty="0">
                    <a:latin typeface="Arial Narrow" panose="020B0606020202030204" pitchFamily="34" charset="0"/>
                  </a:rPr>
                  <a:t>JAMINAN PASAR , MOU/ PKS DENGAN BULOG DAN PUSPA AGRO</a:t>
                </a:r>
              </a:p>
            </p:txBody>
          </p:sp>
          <p:sp>
            <p:nvSpPr>
              <p:cNvPr id="131" name="Down Arrow 12">
                <a:extLst>
                  <a:ext uri="{FF2B5EF4-FFF2-40B4-BE49-F238E27FC236}">
                    <a16:creationId xmlns="" xmlns:a16="http://schemas.microsoft.com/office/drawing/2014/main" id="{0F23930B-CF0A-4099-BDBA-A7EC3D4D968D}"/>
                  </a:ext>
                </a:extLst>
              </p:cNvPr>
              <p:cNvSpPr/>
              <p:nvPr/>
            </p:nvSpPr>
            <p:spPr>
              <a:xfrm>
                <a:off x="1285629" y="1690667"/>
                <a:ext cx="971346" cy="295977"/>
              </a:xfrm>
              <a:prstGeom prst="downArrow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5"/>
              </a:p>
            </p:txBody>
          </p:sp>
          <p:sp>
            <p:nvSpPr>
              <p:cNvPr id="132" name="Down Arrow 13">
                <a:extLst>
                  <a:ext uri="{FF2B5EF4-FFF2-40B4-BE49-F238E27FC236}">
                    <a16:creationId xmlns="" xmlns:a16="http://schemas.microsoft.com/office/drawing/2014/main" id="{9A292DD3-9F17-4483-854A-8B63691F6376}"/>
                  </a:ext>
                </a:extLst>
              </p:cNvPr>
              <p:cNvSpPr/>
              <p:nvPr/>
            </p:nvSpPr>
            <p:spPr>
              <a:xfrm>
                <a:off x="3400581" y="1714967"/>
                <a:ext cx="971346" cy="295977"/>
              </a:xfrm>
              <a:prstGeom prst="downArrow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5"/>
              </a:p>
            </p:txBody>
          </p:sp>
          <p:sp>
            <p:nvSpPr>
              <p:cNvPr id="133" name="Down Arrow 14">
                <a:extLst>
                  <a:ext uri="{FF2B5EF4-FFF2-40B4-BE49-F238E27FC236}">
                    <a16:creationId xmlns="" xmlns:a16="http://schemas.microsoft.com/office/drawing/2014/main" id="{5B2A0BD4-238F-4D6C-8E15-07B36FF4A096}"/>
                  </a:ext>
                </a:extLst>
              </p:cNvPr>
              <p:cNvSpPr/>
              <p:nvPr/>
            </p:nvSpPr>
            <p:spPr>
              <a:xfrm>
                <a:off x="5484701" y="1752861"/>
                <a:ext cx="971346" cy="295977"/>
              </a:xfrm>
              <a:prstGeom prst="downArrow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5"/>
              </a:p>
            </p:txBody>
          </p:sp>
          <p:sp>
            <p:nvSpPr>
              <p:cNvPr id="134" name="Down Arrow 15">
                <a:extLst>
                  <a:ext uri="{FF2B5EF4-FFF2-40B4-BE49-F238E27FC236}">
                    <a16:creationId xmlns="" xmlns:a16="http://schemas.microsoft.com/office/drawing/2014/main" id="{73F08551-A2ED-47B5-AF73-3E0FEA43161A}"/>
                  </a:ext>
                </a:extLst>
              </p:cNvPr>
              <p:cNvSpPr/>
              <p:nvPr/>
            </p:nvSpPr>
            <p:spPr>
              <a:xfrm>
                <a:off x="7593576" y="1713681"/>
                <a:ext cx="971346" cy="295977"/>
              </a:xfrm>
              <a:prstGeom prst="downArrow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5"/>
              </a:p>
            </p:txBody>
          </p:sp>
          <p:sp>
            <p:nvSpPr>
              <p:cNvPr id="135" name="Down Arrow 16">
                <a:extLst>
                  <a:ext uri="{FF2B5EF4-FFF2-40B4-BE49-F238E27FC236}">
                    <a16:creationId xmlns="" xmlns:a16="http://schemas.microsoft.com/office/drawing/2014/main" id="{D2CD256C-C873-4DEA-A41D-CBE62D8A1EEE}"/>
                  </a:ext>
                </a:extLst>
              </p:cNvPr>
              <p:cNvSpPr/>
              <p:nvPr/>
            </p:nvSpPr>
            <p:spPr>
              <a:xfrm>
                <a:off x="9737760" y="1749817"/>
                <a:ext cx="971346" cy="295977"/>
              </a:xfrm>
              <a:prstGeom prst="downArrow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5"/>
              </a:p>
            </p:txBody>
          </p:sp>
          <p:sp>
            <p:nvSpPr>
              <p:cNvPr id="136" name="Down Arrow 17">
                <a:extLst>
                  <a:ext uri="{FF2B5EF4-FFF2-40B4-BE49-F238E27FC236}">
                    <a16:creationId xmlns="" xmlns:a16="http://schemas.microsoft.com/office/drawing/2014/main" id="{01469CFD-90C8-49A7-8EC0-F0AECB0D5D8C}"/>
                  </a:ext>
                </a:extLst>
              </p:cNvPr>
              <p:cNvSpPr/>
              <p:nvPr/>
            </p:nvSpPr>
            <p:spPr>
              <a:xfrm>
                <a:off x="7653436" y="3233059"/>
                <a:ext cx="971346" cy="295977"/>
              </a:xfrm>
              <a:prstGeom prst="downArrow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5"/>
              </a:p>
            </p:txBody>
          </p:sp>
          <p:sp>
            <p:nvSpPr>
              <p:cNvPr id="137" name="Down Arrow 18">
                <a:extLst>
                  <a:ext uri="{FF2B5EF4-FFF2-40B4-BE49-F238E27FC236}">
                    <a16:creationId xmlns="" xmlns:a16="http://schemas.microsoft.com/office/drawing/2014/main" id="{7B3ED341-EC40-4174-BAB4-8AD037E06D12}"/>
                  </a:ext>
                </a:extLst>
              </p:cNvPr>
              <p:cNvSpPr/>
              <p:nvPr/>
            </p:nvSpPr>
            <p:spPr>
              <a:xfrm>
                <a:off x="5469436" y="3237100"/>
                <a:ext cx="971346" cy="295977"/>
              </a:xfrm>
              <a:prstGeom prst="downArrow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5"/>
              </a:p>
            </p:txBody>
          </p:sp>
          <p:sp>
            <p:nvSpPr>
              <p:cNvPr id="138" name="Down Arrow 19">
                <a:extLst>
                  <a:ext uri="{FF2B5EF4-FFF2-40B4-BE49-F238E27FC236}">
                    <a16:creationId xmlns="" xmlns:a16="http://schemas.microsoft.com/office/drawing/2014/main" id="{3A71B293-8073-4948-A7E9-05CF14DAEFA0}"/>
                  </a:ext>
                </a:extLst>
              </p:cNvPr>
              <p:cNvSpPr/>
              <p:nvPr/>
            </p:nvSpPr>
            <p:spPr>
              <a:xfrm>
                <a:off x="1266349" y="3233059"/>
                <a:ext cx="971346" cy="295977"/>
              </a:xfrm>
              <a:prstGeom prst="downArrow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5"/>
              </a:p>
            </p:txBody>
          </p:sp>
          <p:sp>
            <p:nvSpPr>
              <p:cNvPr id="139" name="Down Arrow 20">
                <a:extLst>
                  <a:ext uri="{FF2B5EF4-FFF2-40B4-BE49-F238E27FC236}">
                    <a16:creationId xmlns="" xmlns:a16="http://schemas.microsoft.com/office/drawing/2014/main" id="{482C34FE-6D58-4EB8-9ADF-606A3BBB0E14}"/>
                  </a:ext>
                </a:extLst>
              </p:cNvPr>
              <p:cNvSpPr/>
              <p:nvPr/>
            </p:nvSpPr>
            <p:spPr>
              <a:xfrm>
                <a:off x="9756014" y="3241928"/>
                <a:ext cx="971346" cy="295977"/>
              </a:xfrm>
              <a:prstGeom prst="downArrow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5"/>
              </a:p>
            </p:txBody>
          </p:sp>
          <p:sp>
            <p:nvSpPr>
              <p:cNvPr id="140" name="Down Arrow 21">
                <a:extLst>
                  <a:ext uri="{FF2B5EF4-FFF2-40B4-BE49-F238E27FC236}">
                    <a16:creationId xmlns="" xmlns:a16="http://schemas.microsoft.com/office/drawing/2014/main" id="{81BE0F11-DEAF-47A8-82F4-0DE2979673BF}"/>
                  </a:ext>
                </a:extLst>
              </p:cNvPr>
              <p:cNvSpPr/>
              <p:nvPr/>
            </p:nvSpPr>
            <p:spPr>
              <a:xfrm>
                <a:off x="3368927" y="3256055"/>
                <a:ext cx="971346" cy="295977"/>
              </a:xfrm>
              <a:prstGeom prst="downArrow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5"/>
              </a:p>
            </p:txBody>
          </p:sp>
          <p:sp>
            <p:nvSpPr>
              <p:cNvPr id="141" name="Right Arrow 23">
                <a:extLst>
                  <a:ext uri="{FF2B5EF4-FFF2-40B4-BE49-F238E27FC236}">
                    <a16:creationId xmlns="" xmlns:a16="http://schemas.microsoft.com/office/drawing/2014/main" id="{E70C8F99-2343-4BB3-85F5-B02FF26414B1}"/>
                  </a:ext>
                </a:extLst>
              </p:cNvPr>
              <p:cNvSpPr/>
              <p:nvPr/>
            </p:nvSpPr>
            <p:spPr>
              <a:xfrm>
                <a:off x="2701017" y="2379121"/>
                <a:ext cx="239833" cy="465175"/>
              </a:xfrm>
              <a:prstGeom prst="rightArrow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5"/>
              </a:p>
            </p:txBody>
          </p:sp>
          <p:sp>
            <p:nvSpPr>
              <p:cNvPr id="142" name="Right Arrow 24">
                <a:extLst>
                  <a:ext uri="{FF2B5EF4-FFF2-40B4-BE49-F238E27FC236}">
                    <a16:creationId xmlns="" xmlns:a16="http://schemas.microsoft.com/office/drawing/2014/main" id="{F25F37AB-2FD4-47EC-BB2A-F576760A5E99}"/>
                  </a:ext>
                </a:extLst>
              </p:cNvPr>
              <p:cNvSpPr/>
              <p:nvPr/>
            </p:nvSpPr>
            <p:spPr>
              <a:xfrm>
                <a:off x="4797147" y="2356407"/>
                <a:ext cx="239833" cy="465175"/>
              </a:xfrm>
              <a:prstGeom prst="rightArrow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5"/>
              </a:p>
            </p:txBody>
          </p:sp>
          <p:sp>
            <p:nvSpPr>
              <p:cNvPr id="143" name="Right Arrow 25">
                <a:extLst>
                  <a:ext uri="{FF2B5EF4-FFF2-40B4-BE49-F238E27FC236}">
                    <a16:creationId xmlns="" xmlns:a16="http://schemas.microsoft.com/office/drawing/2014/main" id="{AE2AC33C-3C36-4E33-8239-2E4EC9F2A79E}"/>
                  </a:ext>
                </a:extLst>
              </p:cNvPr>
              <p:cNvSpPr/>
              <p:nvPr/>
            </p:nvSpPr>
            <p:spPr>
              <a:xfrm>
                <a:off x="6893277" y="2332486"/>
                <a:ext cx="239833" cy="465175"/>
              </a:xfrm>
              <a:prstGeom prst="rightArrow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5"/>
              </a:p>
            </p:txBody>
          </p:sp>
          <p:sp>
            <p:nvSpPr>
              <p:cNvPr id="144" name="Right Arrow 26">
                <a:extLst>
                  <a:ext uri="{FF2B5EF4-FFF2-40B4-BE49-F238E27FC236}">
                    <a16:creationId xmlns="" xmlns:a16="http://schemas.microsoft.com/office/drawing/2014/main" id="{273A544A-7BE5-465A-8870-C007F330401E}"/>
                  </a:ext>
                </a:extLst>
              </p:cNvPr>
              <p:cNvSpPr/>
              <p:nvPr/>
            </p:nvSpPr>
            <p:spPr>
              <a:xfrm>
                <a:off x="9054910" y="2332487"/>
                <a:ext cx="239833" cy="465175"/>
              </a:xfrm>
              <a:prstGeom prst="rightArrow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5"/>
              </a:p>
            </p:txBody>
          </p:sp>
        </p:grpSp>
      </p:grpSp>
      <p:sp>
        <p:nvSpPr>
          <p:cNvPr id="147" name="Arrow: Left 146">
            <a:extLst>
              <a:ext uri="{FF2B5EF4-FFF2-40B4-BE49-F238E27FC236}">
                <a16:creationId xmlns="" xmlns:a16="http://schemas.microsoft.com/office/drawing/2014/main" id="{882FB73E-A960-4389-8E4B-46D401BAAAEB}"/>
              </a:ext>
            </a:extLst>
          </p:cNvPr>
          <p:cNvSpPr/>
          <p:nvPr/>
        </p:nvSpPr>
        <p:spPr>
          <a:xfrm>
            <a:off x="7874045" y="1260625"/>
            <a:ext cx="4338402" cy="1390721"/>
          </a:xfrm>
          <a:prstGeom prst="leftArrow">
            <a:avLst>
              <a:gd name="adj1" fmla="val 52740"/>
              <a:gd name="adj2" fmla="val 5137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14" name="TextBox 113">
            <a:extLst>
              <a:ext uri="{FF2B5EF4-FFF2-40B4-BE49-F238E27FC236}">
                <a16:creationId xmlns="" xmlns:a16="http://schemas.microsoft.com/office/drawing/2014/main" id="{11204592-2384-455D-BBD8-CCD077F63613}"/>
              </a:ext>
            </a:extLst>
          </p:cNvPr>
          <p:cNvSpPr txBox="1"/>
          <p:nvPr/>
        </p:nvSpPr>
        <p:spPr>
          <a:xfrm>
            <a:off x="8207863" y="1604905"/>
            <a:ext cx="3984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d-ID" sz="3600" dirty="0">
                <a:latin typeface="Eras Bold ITC" panose="020B0907030504020204" pitchFamily="34" charset="0"/>
              </a:rPr>
              <a:t>JATIMNOMICS</a:t>
            </a:r>
            <a:endParaRPr kumimoji="0" lang="id-ID" sz="3600" i="0" u="none" strike="noStrike" kern="1200" cap="none" spc="0" normalizeH="0" baseline="0" noProof="0" dirty="0">
              <a:ln>
                <a:noFill/>
              </a:ln>
              <a:uLnTx/>
              <a:uFillTx/>
              <a:latin typeface="Eras Bold ITC" panose="020B0907030504020204" pitchFamily="34" charset="0"/>
            </a:endParaRPr>
          </a:p>
        </p:txBody>
      </p:sp>
      <p:sp>
        <p:nvSpPr>
          <p:cNvPr id="61" name="Slide Number Placeholder 5"/>
          <p:cNvSpPr txBox="1">
            <a:spLocks/>
          </p:cNvSpPr>
          <p:nvPr/>
        </p:nvSpPr>
        <p:spPr bwMode="auto">
          <a:xfrm>
            <a:off x="11646568" y="6343627"/>
            <a:ext cx="443832" cy="428628"/>
          </a:xfrm>
          <a:prstGeom prst="ellipse">
            <a:avLst/>
          </a:prstGeom>
          <a:solidFill>
            <a:schemeClr val="tx1"/>
          </a:solidFill>
          <a:ln w="38100" cap="flat" cmpd="sng" algn="ctr">
            <a:solidFill>
              <a:srgbClr val="FFFF00"/>
            </a:solidFill>
            <a:prstDash val="solid"/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0" tIns="0" rIns="0" bIns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E368-AF4D-4E3D-8A77-F1E8A40A14C6}" type="slidenum">
              <a:rPr kumimoji="0" lang="id-ID" sz="1400" i="1" u="none" strike="noStrike" kern="1200" normalizeH="0" baseline="0" noProof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d-ID" sz="1400" i="1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9034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502" y="796935"/>
            <a:ext cx="7226080" cy="2964914"/>
          </a:xfrm>
          <a:prstGeom prst="rect">
            <a:avLst/>
          </a:prstGeom>
          <a:solidFill>
            <a:srgbClr val="1D3A00"/>
          </a:solidFill>
        </p:spPr>
        <p:txBody>
          <a:bodyPr wrap="square">
            <a:spAutoFit/>
          </a:bodyPr>
          <a:lstStyle/>
          <a:p>
            <a:pPr marL="342891" indent="-342891" algn="just">
              <a:lnSpc>
                <a:spcPts val="1600"/>
              </a:lnSpc>
              <a:buFont typeface="+mj-lt"/>
              <a:buAutoNum type="arabicPeriod"/>
            </a:pPr>
            <a:r>
              <a:rPr lang="id-ID" sz="1867" b="1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PERSYARATAN UTAMA.</a:t>
            </a:r>
          </a:p>
          <a:p>
            <a:pPr algn="just">
              <a:lnSpc>
                <a:spcPts val="1600"/>
              </a:lnSpc>
            </a:pPr>
            <a:endParaRPr lang="id-ID" b="1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</a:endParaRPr>
          </a:p>
          <a:p>
            <a:pPr marL="342891" indent="-342891" algn="just">
              <a:lnSpc>
                <a:spcPts val="1600"/>
              </a:lnSpc>
              <a:buFont typeface="+mj-lt"/>
              <a:buAutoNum type="alphaLcPeriod"/>
            </a:pPr>
            <a:r>
              <a:rPr lang="en-US" b="1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Lokasi</a:t>
            </a:r>
            <a:r>
              <a:rPr lang="en-US" b="1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lahan</a:t>
            </a:r>
            <a:r>
              <a:rPr lang="en-US" b="1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 yang </a:t>
            </a:r>
            <a:r>
              <a:rPr lang="en-US" b="1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bisa</a:t>
            </a:r>
            <a:r>
              <a:rPr lang="en-US" b="1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menggunakan</a:t>
            </a:r>
            <a:r>
              <a:rPr lang="en-US" b="1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 model </a:t>
            </a:r>
            <a:r>
              <a:rPr lang="id-ID" b="1" dirty="0" smtClean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Hulu Hilir</a:t>
            </a:r>
            <a:r>
              <a:rPr lang="en-US" b="1" dirty="0" smtClean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adalah</a:t>
            </a:r>
            <a:r>
              <a:rPr lang="en-US" b="1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satu</a:t>
            </a:r>
            <a:r>
              <a:rPr lang="en-US" b="1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hamparan</a:t>
            </a:r>
            <a:r>
              <a:rPr lang="en-US" b="1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pertanaman</a:t>
            </a:r>
            <a:r>
              <a:rPr lang="en-US" b="1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 yang </a:t>
            </a:r>
            <a:r>
              <a:rPr lang="en-US" b="1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tergabung</a:t>
            </a:r>
            <a:r>
              <a:rPr lang="en-US" b="1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dalam</a:t>
            </a:r>
            <a:r>
              <a:rPr lang="en-US" b="1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satu</a:t>
            </a:r>
            <a:r>
              <a:rPr lang="en-US" b="1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jaringan</a:t>
            </a:r>
            <a:r>
              <a:rPr lang="en-US" b="1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irigasi</a:t>
            </a:r>
            <a:r>
              <a:rPr lang="en-US" b="1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tersier</a:t>
            </a:r>
            <a:r>
              <a:rPr lang="en-US" b="1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id-ID" b="1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terintegrasi dalam luasan </a:t>
            </a:r>
            <a:r>
              <a:rPr lang="id-ID" b="1" u="sng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+ </a:t>
            </a:r>
            <a:r>
              <a:rPr lang="id-ID" b="1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200</a:t>
            </a:r>
            <a:r>
              <a:rPr lang="en-US" b="1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 ha. </a:t>
            </a:r>
            <a:endParaRPr lang="id-ID" b="1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</a:endParaRPr>
          </a:p>
          <a:p>
            <a:pPr marL="342891" indent="-342891" algn="just">
              <a:lnSpc>
                <a:spcPts val="1600"/>
              </a:lnSpc>
              <a:buFont typeface="+mj-lt"/>
              <a:buAutoNum type="alphaLcPeriod"/>
            </a:pPr>
            <a:r>
              <a:rPr lang="en-US" b="1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Kelompok</a:t>
            </a:r>
            <a:r>
              <a:rPr lang="en-US" b="1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id-ID" b="1" i="1" dirty="0" smtClean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Hulu Hilir </a:t>
            </a:r>
            <a:r>
              <a:rPr lang="en-US" b="1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merupakan</a:t>
            </a:r>
            <a:r>
              <a:rPr lang="en-US" b="1" dirty="0" smtClean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penyempurnaan</a:t>
            </a:r>
            <a:r>
              <a:rPr lang="en-US" b="1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kelembagaan</a:t>
            </a:r>
            <a:r>
              <a:rPr lang="en-US" b="1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kelompok</a:t>
            </a:r>
            <a:r>
              <a:rPr lang="en-US" b="1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tani</a:t>
            </a:r>
            <a:r>
              <a:rPr lang="en-US" b="1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 yang </a:t>
            </a:r>
            <a:r>
              <a:rPr lang="en-US" b="1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sudah</a:t>
            </a:r>
            <a:r>
              <a:rPr lang="en-US" b="1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ada</a:t>
            </a:r>
            <a:r>
              <a:rPr lang="en-US" b="1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Kelompok</a:t>
            </a:r>
            <a:r>
              <a:rPr lang="en-US" b="1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b="1" i="1" dirty="0" smtClean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dibagi</a:t>
            </a:r>
            <a:r>
              <a:rPr lang="en-US" b="1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menjadi</a:t>
            </a:r>
            <a:r>
              <a:rPr lang="en-US" b="1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beberapa</a:t>
            </a:r>
            <a:r>
              <a:rPr lang="en-US" b="1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 Sub </a:t>
            </a:r>
            <a:r>
              <a:rPr lang="en-US" b="1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Kelompok</a:t>
            </a:r>
            <a:r>
              <a:rPr lang="en-US" b="1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yang </a:t>
            </a:r>
            <a:r>
              <a:rPr lang="en-US" b="1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tergabung</a:t>
            </a:r>
            <a:r>
              <a:rPr lang="en-US" b="1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dalam</a:t>
            </a:r>
            <a:r>
              <a:rPr lang="en-US" b="1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satu</a:t>
            </a:r>
            <a:r>
              <a:rPr lang="en-US" b="1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jaringan</a:t>
            </a:r>
            <a:r>
              <a:rPr lang="en-US" b="1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irigasi</a:t>
            </a:r>
            <a:r>
              <a:rPr lang="en-US" b="1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id-ID" b="1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tersier</a:t>
            </a:r>
            <a:r>
              <a:rPr lang="en-US" b="1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dan</a:t>
            </a:r>
            <a:r>
              <a:rPr lang="en-US" b="1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atau</a:t>
            </a:r>
            <a:r>
              <a:rPr lang="en-US" b="1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disesuaikan</a:t>
            </a:r>
            <a:r>
              <a:rPr lang="en-US" b="1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dengan</a:t>
            </a:r>
            <a:r>
              <a:rPr lang="en-US" b="1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kondisi</a:t>
            </a:r>
            <a:r>
              <a:rPr lang="en-US" b="1" dirty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setempat</a:t>
            </a:r>
            <a:r>
              <a:rPr lang="en-US" b="1" dirty="0" smtClean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.</a:t>
            </a:r>
            <a:endParaRPr lang="id-ID" b="1" dirty="0" smtClean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</a:endParaRPr>
          </a:p>
          <a:p>
            <a:pPr marL="342891" indent="-342891" algn="just">
              <a:lnSpc>
                <a:spcPts val="1600"/>
              </a:lnSpc>
              <a:buFont typeface="+mj-lt"/>
              <a:buAutoNum type="alphaLcPeriod"/>
            </a:pPr>
            <a:r>
              <a:rPr lang="id-ID" b="1" dirty="0" smtClean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Indeks Pertanaman Padi sedapat mungkin adalah 3 (padi-padi-padi).</a:t>
            </a:r>
          </a:p>
          <a:p>
            <a:pPr marL="342891" indent="-342891" algn="just">
              <a:lnSpc>
                <a:spcPts val="1600"/>
              </a:lnSpc>
              <a:buFont typeface="+mj-lt"/>
              <a:buAutoNum type="alphaLcPeriod"/>
            </a:pPr>
            <a:r>
              <a:rPr lang="id-ID" b="1" dirty="0" smtClean="0">
                <a:solidFill>
                  <a:schemeClr val="bg1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Memiliki persawahan berkategori sawah irigasi, tersedia jalan usaha tani, dan pendukung lainnya.</a:t>
            </a:r>
            <a:endParaRPr lang="id-ID" b="1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</a:pPr>
            <a:endParaRPr lang="id-ID" b="1" dirty="0">
              <a:solidFill>
                <a:schemeClr val="bg1"/>
              </a:solidFill>
              <a:latin typeface="Trebuchet MS" panose="020B0603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8532" y="5200218"/>
            <a:ext cx="11562927" cy="1619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d-ID" sz="1867" b="1" dirty="0">
                <a:latin typeface="Trebuchet MS" panose="020B0603020202020204" pitchFamily="34" charset="0"/>
                <a:ea typeface="Arial" panose="020B0604020202020204" pitchFamily="34" charset="0"/>
              </a:rPr>
              <a:t>2.  </a:t>
            </a:r>
            <a:r>
              <a:rPr lang="en-US" sz="1867" b="1" dirty="0">
                <a:latin typeface="Trebuchet MS" panose="020B0603020202020204" pitchFamily="34" charset="0"/>
                <a:ea typeface="Arial" panose="020B0604020202020204" pitchFamily="34" charset="0"/>
              </a:rPr>
              <a:t>PERSYARATAN </a:t>
            </a:r>
            <a:r>
              <a:rPr lang="id-ID" sz="1867" b="1" dirty="0">
                <a:latin typeface="Trebuchet MS" panose="020B0603020202020204" pitchFamily="34" charset="0"/>
                <a:ea typeface="Arial" panose="020B0604020202020204" pitchFamily="34" charset="0"/>
              </a:rPr>
              <a:t>PENDUKUNG TINGKAT </a:t>
            </a:r>
            <a:r>
              <a:rPr lang="en-US" sz="1867" b="1" dirty="0">
                <a:latin typeface="Trebuchet MS" panose="020B0603020202020204" pitchFamily="34" charset="0"/>
                <a:ea typeface="Arial" panose="020B0604020202020204" pitchFamily="34" charset="0"/>
              </a:rPr>
              <a:t>GAPOKTAN</a:t>
            </a:r>
            <a:endParaRPr lang="id-ID" sz="1867" dirty="0">
              <a:latin typeface="Trebuchet MS" panose="020B0603020202020204" pitchFamily="34" charset="0"/>
              <a:ea typeface="Times New Roman" panose="02020603050405020304" pitchFamily="18" charset="0"/>
            </a:endParaRPr>
          </a:p>
          <a:p>
            <a:pPr>
              <a:lnSpc>
                <a:spcPts val="600"/>
              </a:lnSpc>
              <a:spcBef>
                <a:spcPts val="25"/>
              </a:spcBef>
            </a:pPr>
            <a:r>
              <a:rPr lang="en-US" sz="1400" dirty="0">
                <a:latin typeface="Tahoma" panose="020B0604030504040204" pitchFamily="34" charset="0"/>
                <a:ea typeface="Times New Roman" panose="02020603050405020304" pitchFamily="18" charset="0"/>
              </a:rPr>
              <a:t> </a:t>
            </a:r>
            <a:endParaRPr lang="id-ID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5116" marR="54609" indent="-365116" algn="just">
              <a:lnSpc>
                <a:spcPct val="104000"/>
              </a:lnSpc>
              <a:buFont typeface="Wingdings" panose="05000000000000000000" pitchFamily="2" charset="2"/>
              <a:buChar char="q"/>
            </a:pPr>
            <a:r>
              <a:rPr lang="en-US" sz="1500" spc="3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Mempunya</a:t>
            </a:r>
            <a:r>
              <a:rPr lang="en-US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1500" spc="15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spc="3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Anggara</a:t>
            </a:r>
            <a:r>
              <a:rPr lang="en-US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sz="1500" spc="2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spc="3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Dasa</a:t>
            </a:r>
            <a:r>
              <a:rPr lang="en-US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US" sz="1500" spc="15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spc="3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Anggara</a:t>
            </a:r>
            <a:r>
              <a:rPr lang="en-US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sz="1500" spc="2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spc="3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Ruma</a:t>
            </a:r>
            <a:r>
              <a:rPr lang="en-US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en-US" sz="1500" spc="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spc="-105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US" sz="1500" spc="3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angga</a:t>
            </a:r>
            <a:r>
              <a:rPr lang="en-US" sz="1500" spc="3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</a:t>
            </a: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peraturan</a:t>
            </a: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lainnya</a:t>
            </a: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id-ID" sz="1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65116" marR="50164" indent="-365116" algn="just">
              <a:buSzPts val="1400"/>
              <a:buFont typeface="Wingdings" panose="05000000000000000000" pitchFamily="2" charset="2"/>
              <a:buChar char="q"/>
            </a:pPr>
            <a:r>
              <a:rPr lang="en-US" sz="1500" spc="4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spc="4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Pengelolaa</a:t>
            </a:r>
            <a:r>
              <a:rPr lang="en-US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sz="1500" spc="21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d-ID" sz="1500" spc="4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permodalan</a:t>
            </a:r>
            <a:r>
              <a:rPr lang="id-ID" sz="1500" spc="14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spc="4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terpisa</a:t>
            </a:r>
            <a:r>
              <a:rPr lang="en-US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en-US" sz="1500" spc="21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spc="4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dar</a:t>
            </a:r>
            <a:r>
              <a:rPr lang="en-US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1500" spc="21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spc="4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Gapokta</a:t>
            </a:r>
            <a:r>
              <a:rPr lang="en-US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sz="1500" spc="21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spc="4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termasuk</a:t>
            </a:r>
            <a:r>
              <a:rPr lang="en-US" sz="1500" spc="4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pembukuan</a:t>
            </a: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</a:t>
            </a: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laporannya</a:t>
            </a: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id-ID" sz="1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65116" marR="43814" indent="-365116" algn="just">
              <a:buSzPts val="1400"/>
              <a:buFont typeface="Wingdings" panose="05000000000000000000" pitchFamily="2" charset="2"/>
              <a:buChar char="q"/>
            </a:pPr>
            <a:r>
              <a:rPr lang="id-ID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Mempunyai</a:t>
            </a:r>
            <a:r>
              <a:rPr lang="en-US" sz="15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anggota</a:t>
            </a:r>
            <a:r>
              <a:rPr lang="en-US" sz="15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yang</a:t>
            </a:r>
            <a:r>
              <a:rPr lang="en-US" sz="15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terdaftar</a:t>
            </a:r>
            <a:r>
              <a:rPr lang="en-US" sz="15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</a:t>
            </a:r>
            <a:r>
              <a:rPr lang="en-US" sz="15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berusaha</a:t>
            </a:r>
            <a:r>
              <a:rPr lang="en-US" sz="15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dibidang</a:t>
            </a: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agribisnis</a:t>
            </a:r>
            <a:endParaRPr lang="id-ID" sz="1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65116" marR="43814" indent="-365116" algn="just">
              <a:buSzPts val="1400"/>
              <a:buFont typeface="Wingdings" panose="05000000000000000000" pitchFamily="2" charset="2"/>
              <a:buChar char="q"/>
            </a:pPr>
            <a:r>
              <a:rPr lang="en-US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Mempunyai</a:t>
            </a:r>
            <a:r>
              <a:rPr lang="en-US" sz="1500" spc="8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badan</a:t>
            </a:r>
            <a:r>
              <a:rPr lang="en-US" sz="1500" spc="8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hukum</a:t>
            </a:r>
            <a:r>
              <a:rPr lang="en-US" sz="1500" spc="8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koperasi</a:t>
            </a:r>
            <a:r>
              <a:rPr lang="en-US" sz="1500" spc="8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simpan</a:t>
            </a:r>
            <a:r>
              <a:rPr lang="en-US" sz="1500" spc="8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pinjam</a:t>
            </a:r>
            <a:r>
              <a:rPr lang="en-US" sz="1500" spc="8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spc="4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denga</a:t>
            </a:r>
            <a:r>
              <a:rPr lang="en-US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spc="4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jeni</a:t>
            </a:r>
            <a:r>
              <a:rPr lang="en-US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spc="4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kegiata</a:t>
            </a:r>
            <a:r>
              <a:rPr lang="en-US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spc="4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dibidang</a:t>
            </a:r>
            <a:r>
              <a:rPr lang="en-US" sz="1500" spc="4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agribisnis</a:t>
            </a: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id-ID" sz="1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65116" indent="-365116" algn="just">
              <a:buSzPts val="1400"/>
              <a:buFont typeface="Wingdings" panose="05000000000000000000" pitchFamily="2" charset="2"/>
              <a:buChar char="q"/>
            </a:pPr>
            <a:r>
              <a:rPr lang="id-ID" sz="15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spc="-5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Mempunya</a:t>
            </a:r>
            <a:r>
              <a:rPr lang="en-US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1500" spc="-9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spc="-5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Iji</a:t>
            </a:r>
            <a:r>
              <a:rPr lang="en-US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sz="1500" spc="-9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Usah</a:t>
            </a: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1500" spc="-9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spc="-5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simpa</a:t>
            </a:r>
            <a:r>
              <a:rPr lang="en-US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sz="1500" spc="-9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spc="-5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pinja</a:t>
            </a:r>
            <a:r>
              <a:rPr lang="en-US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en-US" sz="1500" spc="-9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dengan</a:t>
            </a: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jenis</a:t>
            </a: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kegiatan</a:t>
            </a: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 </a:t>
            </a:r>
            <a:r>
              <a:rPr lang="en-US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bidang</a:t>
            </a: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agribisnis</a:t>
            </a: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id-ID" sz="1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502" y="3353815"/>
            <a:ext cx="11963500" cy="1846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600"/>
              </a:lnSpc>
            </a:pPr>
            <a:endParaRPr lang="id-ID" sz="1600" b="1" dirty="0">
              <a:ea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</a:pPr>
            <a:endParaRPr lang="id-ID" sz="1600" b="1" dirty="0">
              <a:ea typeface="Times New Roman" panose="02020603050405020304" pitchFamily="18" charset="0"/>
            </a:endParaRPr>
          </a:p>
          <a:p>
            <a:pPr algn="just"/>
            <a:r>
              <a:rPr lang="id-ID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 </a:t>
            </a:r>
            <a:r>
              <a:rPr lang="en-US" sz="1600" b="1" dirty="0" err="1"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Sarana</a:t>
            </a:r>
            <a:r>
              <a:rPr lang="en-US" sz="1600" b="1" dirty="0"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n-US" sz="1600" b="1" dirty="0" err="1"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prasarana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harus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dimiliki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oleh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Kelompok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id-ID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4975" indent="-268281" algn="just">
              <a:buFont typeface="Arial" panose="020B0604020202020204" pitchFamily="34" charset="0"/>
              <a:buChar char="•"/>
            </a:pPr>
            <a:r>
              <a:rPr lang="en-US" sz="17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Kantor </a:t>
            </a:r>
            <a:r>
              <a:rPr lang="en-US" sz="1733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Kelompok</a:t>
            </a:r>
            <a:r>
              <a:rPr lang="en-US" sz="17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733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Kios</a:t>
            </a:r>
            <a:r>
              <a:rPr lang="en-US" sz="17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33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saprodi</a:t>
            </a:r>
            <a:r>
              <a:rPr lang="en-US" sz="17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33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</a:t>
            </a:r>
            <a:r>
              <a:rPr lang="en-US" sz="17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Modal </a:t>
            </a:r>
            <a:r>
              <a:rPr lang="en-US" sz="1733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usaha</a:t>
            </a:r>
            <a:r>
              <a:rPr lang="en-US" sz="17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33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pertanian</a:t>
            </a:r>
            <a:endParaRPr lang="id-ID" sz="1733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4975" indent="-268281" algn="just">
              <a:buFont typeface="Arial" panose="020B0604020202020204" pitchFamily="34" charset="0"/>
              <a:buChar char="•"/>
            </a:pPr>
            <a:r>
              <a:rPr lang="en-US" sz="1733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Alsintan</a:t>
            </a:r>
            <a:r>
              <a:rPr lang="en-US" sz="17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33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berupa</a:t>
            </a:r>
            <a:r>
              <a:rPr lang="en-US" sz="17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33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Pompa</a:t>
            </a:r>
            <a:r>
              <a:rPr lang="en-US" sz="17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Air, Hand Tractor, Paddy </a:t>
            </a:r>
            <a:r>
              <a:rPr lang="en-US" sz="1733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Reapper</a:t>
            </a:r>
            <a:r>
              <a:rPr lang="en-US" sz="17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1733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Alat</a:t>
            </a:r>
            <a:r>
              <a:rPr lang="en-US" sz="17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33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pemanen</a:t>
            </a:r>
            <a:r>
              <a:rPr lang="en-US" sz="17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), Power </a:t>
            </a:r>
            <a:r>
              <a:rPr lang="en-US" sz="1733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Tresher</a:t>
            </a:r>
            <a:r>
              <a:rPr lang="en-US" sz="17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1733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perontok</a:t>
            </a:r>
            <a:r>
              <a:rPr lang="en-US" sz="17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), </a:t>
            </a:r>
            <a:r>
              <a:rPr lang="id-ID" sz="17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yang perlu mendapat bantuan adalah </a:t>
            </a:r>
            <a:r>
              <a:rPr lang="en-US" sz="17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Rice Milling Unit (unit </a:t>
            </a:r>
            <a:r>
              <a:rPr lang="en-US" sz="1733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penggilingan</a:t>
            </a:r>
            <a:r>
              <a:rPr lang="en-US" sz="17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n-US" sz="1733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</a:t>
            </a:r>
            <a:r>
              <a:rPr lang="en-US" sz="17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Dryer (</a:t>
            </a:r>
            <a:r>
              <a:rPr lang="en-US" sz="1733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Pengering</a:t>
            </a:r>
            <a:r>
              <a:rPr lang="en-US" sz="17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 </a:t>
            </a:r>
            <a:endParaRPr lang="id-ID" sz="1733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4975" indent="-268281" algn="just">
              <a:buFont typeface="Arial" panose="020B0604020202020204" pitchFamily="34" charset="0"/>
              <a:buChar char="•"/>
            </a:pPr>
            <a:r>
              <a:rPr lang="en-US" sz="1733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Lantai</a:t>
            </a:r>
            <a:r>
              <a:rPr lang="en-US" sz="17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33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jemur</a:t>
            </a:r>
            <a:r>
              <a:rPr lang="en-US" sz="17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33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</a:t>
            </a:r>
            <a:r>
              <a:rPr lang="en-US" sz="17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33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gudang</a:t>
            </a:r>
            <a:r>
              <a:rPr lang="en-US" sz="17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33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untuk</a:t>
            </a:r>
            <a:r>
              <a:rPr lang="en-US" sz="17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33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menampung</a:t>
            </a:r>
            <a:r>
              <a:rPr lang="en-US" sz="17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33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seluruh</a:t>
            </a:r>
            <a:r>
              <a:rPr lang="en-US" sz="17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33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hasil</a:t>
            </a:r>
            <a:r>
              <a:rPr lang="en-US" sz="17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33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panen</a:t>
            </a:r>
            <a:r>
              <a:rPr lang="id-ID" sz="17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24337" b="32291"/>
          <a:stretch/>
        </p:blipFill>
        <p:spPr>
          <a:xfrm>
            <a:off x="7799889" y="862201"/>
            <a:ext cx="4211689" cy="2862770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6265442" y="157374"/>
            <a:ext cx="4030269" cy="502702"/>
          </a:xfrm>
          <a:prstGeom prst="rect">
            <a:avLst/>
          </a:prstGeom>
          <a:solidFill>
            <a:srgbClr val="1D3A00"/>
          </a:solidFill>
        </p:spPr>
        <p:txBody>
          <a:bodyPr wrap="none">
            <a:spAutoFit/>
          </a:bodyPr>
          <a:lstStyle/>
          <a:p>
            <a:pPr algn="ctr">
              <a:lnSpc>
                <a:spcPts val="1600"/>
              </a:lnSpc>
            </a:pPr>
            <a:endParaRPr lang="id-ID" sz="2667" b="1" dirty="0">
              <a:solidFill>
                <a:schemeClr val="bg1"/>
              </a:solidFill>
              <a:latin typeface="Tahoma" panose="020B0604030504040204" pitchFamily="34" charset="0"/>
              <a:ea typeface="Times New Roman" panose="02020603050405020304" pitchFamily="18" charset="0"/>
            </a:endParaRPr>
          </a:p>
          <a:p>
            <a:pPr algn="ctr">
              <a:lnSpc>
                <a:spcPts val="1600"/>
              </a:lnSpc>
            </a:pPr>
            <a:r>
              <a:rPr lang="id-ID" sz="2667" b="1" dirty="0">
                <a:solidFill>
                  <a:schemeClr val="bg1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PERSYARATAN DASAR</a:t>
            </a:r>
            <a:endParaRPr lang="id-ID" sz="2667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Slide Number Placeholder 5"/>
          <p:cNvSpPr txBox="1">
            <a:spLocks/>
          </p:cNvSpPr>
          <p:nvPr/>
        </p:nvSpPr>
        <p:spPr bwMode="auto">
          <a:xfrm>
            <a:off x="11646568" y="6343627"/>
            <a:ext cx="443832" cy="428628"/>
          </a:xfrm>
          <a:prstGeom prst="ellipse">
            <a:avLst/>
          </a:prstGeom>
          <a:solidFill>
            <a:schemeClr val="tx1"/>
          </a:solidFill>
          <a:ln w="38100" cap="flat" cmpd="sng" algn="ctr">
            <a:solidFill>
              <a:srgbClr val="FFFF00"/>
            </a:solidFill>
            <a:prstDash val="solid"/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0" tIns="0" rIns="0" bIns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E368-AF4D-4E3D-8A77-F1E8A40A14C6}" type="slidenum">
              <a:rPr kumimoji="0" lang="id-ID" sz="1400" i="1" u="none" strike="noStrike" kern="1200" normalizeH="0" baseline="0" noProof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d-ID" sz="1400" i="1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9236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98621" y="293367"/>
            <a:ext cx="6563700" cy="751794"/>
          </a:xfrm>
        </p:spPr>
        <p:txBody>
          <a:bodyPr/>
          <a:lstStyle/>
          <a:p>
            <a:r>
              <a:rPr lang="en-ID" dirty="0" smtClean="0"/>
              <a:t> MODEL </a:t>
            </a:r>
            <a:r>
              <a:rPr lang="en-ID" dirty="0" smtClean="0">
                <a:solidFill>
                  <a:srgbClr val="C00000"/>
                </a:solidFill>
              </a:rPr>
              <a:t>PENGUATAN KELEMBAGAAN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90681" y="4051301"/>
            <a:ext cx="9936000" cy="0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198437" y="3911600"/>
            <a:ext cx="2786063" cy="2512631"/>
            <a:chOff x="198437" y="3911600"/>
            <a:chExt cx="2786063" cy="2512631"/>
          </a:xfrm>
        </p:grpSpPr>
        <p:sp>
          <p:nvSpPr>
            <p:cNvPr id="57" name="Rounded Rectangle 56"/>
            <p:cNvSpPr/>
            <p:nvPr/>
          </p:nvSpPr>
          <p:spPr>
            <a:xfrm>
              <a:off x="198437" y="4836160"/>
              <a:ext cx="552450" cy="658178"/>
            </a:xfrm>
            <a:prstGeom prst="roundRect">
              <a:avLst/>
            </a:prstGeom>
            <a:solidFill>
              <a:srgbClr val="000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350980" y="3911600"/>
              <a:ext cx="252000" cy="252000"/>
            </a:xfrm>
            <a:prstGeom prst="ellipse">
              <a:avLst/>
            </a:prstGeom>
            <a:solidFill>
              <a:srgbClr val="000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="" xmlns:a16="http://schemas.microsoft.com/office/drawing/2014/main" id="{8AA79D06-3D15-4DDE-89DF-55DCFD152E6B}"/>
                </a:ext>
              </a:extLst>
            </p:cNvPr>
            <p:cNvSpPr txBox="1"/>
            <p:nvPr/>
          </p:nvSpPr>
          <p:spPr>
            <a:xfrm>
              <a:off x="707756" y="4762238"/>
              <a:ext cx="2276744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SOSIALISASI</a:t>
              </a:r>
              <a:endParaRPr lang="id-ID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ID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id-ID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osialisasi Tim </a:t>
              </a:r>
              <a:r>
                <a:rPr lang="id-ID" sz="1200" dirty="0">
                  <a:latin typeface="Arial" panose="020B0604020202020204" pitchFamily="34" charset="0"/>
                  <a:cs typeface="Arial" panose="020B0604020202020204" pitchFamily="34" charset="0"/>
                </a:rPr>
                <a:t>Teknis </a:t>
              </a:r>
              <a:r>
                <a:rPr lang="id-ID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kepada anggota Gapoktan</a:t>
              </a:r>
              <a:r>
                <a:rPr lang="en-ID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266700" indent="-266700">
                <a:tabLst>
                  <a:tab pos="266700" algn="l"/>
                </a:tabLst>
              </a:pPr>
              <a:r>
                <a:rPr lang="en-ID" sz="1200" dirty="0" smtClean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 	P</a:t>
              </a:r>
              <a:r>
                <a:rPr lang="id-ID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enguatan </a:t>
              </a:r>
              <a:r>
                <a:rPr lang="id-ID" sz="1200" dirty="0">
                  <a:latin typeface="Arial" panose="020B0604020202020204" pitchFamily="34" charset="0"/>
                  <a:cs typeface="Arial" panose="020B0604020202020204" pitchFamily="34" charset="0"/>
                </a:rPr>
                <a:t>dan pengelolaan permodalan  secara berkelanjutan dan transparan dalam </a:t>
              </a:r>
              <a:r>
                <a:rPr lang="id-ID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unit </a:t>
              </a:r>
              <a:r>
                <a:rPr lang="id-ID" sz="1200" dirty="0">
                  <a:latin typeface="Arial" panose="020B0604020202020204" pitchFamily="34" charset="0"/>
                  <a:cs typeface="Arial" panose="020B0604020202020204" pitchFamily="34" charset="0"/>
                </a:rPr>
                <a:t>usaha </a:t>
              </a:r>
              <a:r>
                <a:rPr lang="id-ID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profesional. </a:t>
              </a:r>
              <a:endParaRPr lang="id-ID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5" name="Straight Connector 54"/>
            <p:cNvCxnSpPr>
              <a:stCxn id="13" idx="4"/>
            </p:cNvCxnSpPr>
            <p:nvPr/>
          </p:nvCxnSpPr>
          <p:spPr>
            <a:xfrm>
              <a:off x="476980" y="4163600"/>
              <a:ext cx="0" cy="672560"/>
            </a:xfrm>
            <a:prstGeom prst="line">
              <a:avLst/>
            </a:prstGeom>
            <a:ln w="38100">
              <a:solidFill>
                <a:srgbClr val="0000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6" name="Picture 4" descr="Hasil gambar untuk meeting png">
              <a:extLst>
                <a:ext uri="{FF2B5EF4-FFF2-40B4-BE49-F238E27FC236}">
                  <a16:creationId xmlns="" xmlns:a16="http://schemas.microsoft.com/office/drawing/2014/main" id="{D744A624-D97B-4FD3-A674-A5EEE71248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363" y="4837619"/>
              <a:ext cx="543524" cy="664464"/>
            </a:xfrm>
            <a:prstGeom prst="rect">
              <a:avLst/>
            </a:prstGeom>
            <a:noFill/>
            <a:extLst/>
          </p:spPr>
        </p:pic>
      </p:grpSp>
      <p:grpSp>
        <p:nvGrpSpPr>
          <p:cNvPr id="7" name="Group 6"/>
          <p:cNvGrpSpPr/>
          <p:nvPr/>
        </p:nvGrpSpPr>
        <p:grpSpPr>
          <a:xfrm>
            <a:off x="1605751" y="2226622"/>
            <a:ext cx="2892039" cy="1947019"/>
            <a:chOff x="1605751" y="2226622"/>
            <a:chExt cx="2892039" cy="1947019"/>
          </a:xfrm>
        </p:grpSpPr>
        <p:sp>
          <p:nvSpPr>
            <p:cNvPr id="63" name="TextBox 62">
              <a:extLst>
                <a:ext uri="{FF2B5EF4-FFF2-40B4-BE49-F238E27FC236}">
                  <a16:creationId xmlns="" xmlns:a16="http://schemas.microsoft.com/office/drawing/2014/main" id="{8AA79D06-3D15-4DDE-89DF-55DCFD152E6B}"/>
                </a:ext>
              </a:extLst>
            </p:cNvPr>
            <p:cNvSpPr txBox="1"/>
            <p:nvPr/>
          </p:nvSpPr>
          <p:spPr>
            <a:xfrm>
              <a:off x="2035308" y="2226622"/>
              <a:ext cx="246248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RAPAT ANGGOTA GAPOKTAN</a:t>
              </a:r>
            </a:p>
            <a:p>
              <a:r>
                <a:rPr lang="en-ID" sz="1200" dirty="0">
                  <a:latin typeface="Arial" panose="020B0604020202020204" pitchFamily="34" charset="0"/>
                  <a:cs typeface="Arial" panose="020B0604020202020204" pitchFamily="34" charset="0"/>
                </a:rPr>
                <a:t>Tim </a:t>
              </a:r>
              <a:r>
                <a:rPr lang="en-ID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Teknis</a:t>
              </a:r>
              <a:r>
                <a:rPr lang="en-ID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ID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memfasilitasi</a:t>
              </a:r>
              <a:r>
                <a:rPr lang="en-ID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ID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pertemuan</a:t>
              </a:r>
              <a:r>
                <a:rPr lang="en-ID" sz="1200" dirty="0">
                  <a:latin typeface="Arial" panose="020B0604020202020204" pitchFamily="34" charset="0"/>
                  <a:cs typeface="Arial" panose="020B0604020202020204" pitchFamily="34" charset="0"/>
                </a:rPr>
                <a:t> / </a:t>
              </a:r>
              <a:r>
                <a:rPr lang="en-ID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musyawarah</a:t>
              </a:r>
              <a:r>
                <a:rPr lang="en-ID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ID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anggota</a:t>
              </a:r>
              <a:r>
                <a:rPr lang="en-ID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ID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Gapoktan</a:t>
              </a:r>
              <a:r>
                <a:rPr lang="en-ID" sz="1200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ID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dalam</a:t>
              </a:r>
              <a:r>
                <a:rPr lang="en-ID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ID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menentukan</a:t>
              </a:r>
              <a:r>
                <a:rPr lang="en-ID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ID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aturan-aturan</a:t>
              </a:r>
              <a:r>
                <a:rPr lang="en-ID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ID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untuk</a:t>
              </a:r>
              <a:r>
                <a:rPr lang="en-ID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ID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mencapai</a:t>
              </a:r>
              <a:r>
                <a:rPr lang="en-ID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ID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kesepakatan</a:t>
              </a:r>
              <a:r>
                <a:rPr lang="en-ID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ID" sz="12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1692431" y="2886711"/>
              <a:ext cx="252000" cy="1286930"/>
              <a:chOff x="2443671" y="2633370"/>
              <a:chExt cx="252000" cy="1286930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2443671" y="3668300"/>
                <a:ext cx="252000" cy="252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8" name="Straight Connector 57"/>
              <p:cNvCxnSpPr/>
              <p:nvPr/>
            </p:nvCxnSpPr>
            <p:spPr>
              <a:xfrm>
                <a:off x="2567952" y="2633370"/>
                <a:ext cx="0" cy="1034057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/>
            <p:cNvGrpSpPr/>
            <p:nvPr/>
          </p:nvGrpSpPr>
          <p:grpSpPr>
            <a:xfrm>
              <a:off x="1605751" y="2308793"/>
              <a:ext cx="476602" cy="680177"/>
              <a:chOff x="2331370" y="2319826"/>
              <a:chExt cx="476602" cy="680177"/>
            </a:xfrm>
          </p:grpSpPr>
          <p:sp>
            <p:nvSpPr>
              <p:cNvPr id="61" name="Rounded Rectangle 60"/>
              <p:cNvSpPr/>
              <p:nvPr/>
            </p:nvSpPr>
            <p:spPr>
              <a:xfrm>
                <a:off x="2331370" y="2319826"/>
                <a:ext cx="476602" cy="680177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0" name="Picture 16" descr="Hasil gambar untuk leader png">
                <a:extLst>
                  <a:ext uri="{FF2B5EF4-FFF2-40B4-BE49-F238E27FC236}">
                    <a16:creationId xmlns="" xmlns:a16="http://schemas.microsoft.com/office/drawing/2014/main" id="{1DB5AFC3-EF4E-46D7-BAF7-5226077EC9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31370" y="2350306"/>
                <a:ext cx="476602" cy="5826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8" name="Group 7"/>
          <p:cNvGrpSpPr/>
          <p:nvPr/>
        </p:nvGrpSpPr>
        <p:grpSpPr>
          <a:xfrm>
            <a:off x="3216905" y="3910143"/>
            <a:ext cx="2801938" cy="2075456"/>
            <a:chOff x="3216905" y="3910143"/>
            <a:chExt cx="2801938" cy="2075456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3495448" y="4155855"/>
              <a:ext cx="0" cy="672560"/>
            </a:xfrm>
            <a:prstGeom prst="line">
              <a:avLst/>
            </a:prstGeom>
            <a:ln>
              <a:solidFill>
                <a:srgbClr val="069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/>
          </p:nvSpPr>
          <p:spPr>
            <a:xfrm>
              <a:off x="3362417" y="3910143"/>
              <a:ext cx="252000" cy="252000"/>
            </a:xfrm>
            <a:prstGeom prst="ellipse">
              <a:avLst/>
            </a:prstGeom>
            <a:solidFill>
              <a:srgbClr val="06919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="" xmlns:a16="http://schemas.microsoft.com/office/drawing/2014/main" id="{8AA79D06-3D15-4DDE-89DF-55DCFD152E6B}"/>
                </a:ext>
              </a:extLst>
            </p:cNvPr>
            <p:cNvSpPr txBox="1"/>
            <p:nvPr/>
          </p:nvSpPr>
          <p:spPr>
            <a:xfrm>
              <a:off x="3742099" y="4754493"/>
              <a:ext cx="227674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PENDAMPINGAN</a:t>
              </a:r>
              <a:endParaRPr lang="id-ID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sv-SE" sz="1200" dirty="0">
                  <a:latin typeface="Arial" panose="020B0604020202020204" pitchFamily="34" charset="0"/>
                  <a:cs typeface="Arial" panose="020B0604020202020204" pitchFamily="34" charset="0"/>
                </a:rPr>
                <a:t>Pendampingan keuangan oleh pihak Perbankan dan pendampingan teknis oleh para Petugas Lapang  Dinas Pertanian</a:t>
              </a:r>
              <a:r>
                <a:rPr lang="id-ID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id-ID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Rounded Rectangle 64"/>
            <p:cNvSpPr/>
            <p:nvPr/>
          </p:nvSpPr>
          <p:spPr>
            <a:xfrm>
              <a:off x="3216905" y="4828415"/>
              <a:ext cx="552450" cy="658178"/>
            </a:xfrm>
            <a:prstGeom prst="roundRect">
              <a:avLst/>
            </a:prstGeom>
            <a:solidFill>
              <a:srgbClr val="0691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9" name="Picture 12" descr="Gambar terkait">
              <a:extLst>
                <a:ext uri="{FF2B5EF4-FFF2-40B4-BE49-F238E27FC236}">
                  <a16:creationId xmlns="" xmlns:a16="http://schemas.microsoft.com/office/drawing/2014/main" id="{D69C159A-A3E7-4933-9C99-858DD7BDC5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3819" y="4825961"/>
              <a:ext cx="505714" cy="618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6821882" y="3909600"/>
            <a:ext cx="2850194" cy="1846487"/>
            <a:chOff x="6694882" y="3909600"/>
            <a:chExt cx="2850194" cy="1846487"/>
          </a:xfrm>
        </p:grpSpPr>
        <p:sp>
          <p:nvSpPr>
            <p:cNvPr id="17" name="Oval 16"/>
            <p:cNvSpPr/>
            <p:nvPr/>
          </p:nvSpPr>
          <p:spPr>
            <a:xfrm>
              <a:off x="6835062" y="3909600"/>
              <a:ext cx="252000" cy="252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>
              <a:extLst>
                <a:ext uri="{FF2B5EF4-FFF2-40B4-BE49-F238E27FC236}">
                  <a16:creationId xmlns="" xmlns:a16="http://schemas.microsoft.com/office/drawing/2014/main" id="{8AA79D06-3D15-4DDE-89DF-55DCFD152E6B}"/>
                </a:ext>
              </a:extLst>
            </p:cNvPr>
            <p:cNvSpPr txBox="1"/>
            <p:nvPr/>
          </p:nvSpPr>
          <p:spPr>
            <a:xfrm>
              <a:off x="7220076" y="4740424"/>
              <a:ext cx="23250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LEGALITAS DAN IJIN USAHA</a:t>
              </a:r>
              <a:endParaRPr lang="id-ID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ID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Pengurusan</a:t>
              </a:r>
              <a:r>
                <a:rPr lang="en-ID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d-ID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status </a:t>
              </a:r>
              <a:r>
                <a:rPr lang="id-ID" sz="1200" dirty="0">
                  <a:latin typeface="Arial" panose="020B0604020202020204" pitchFamily="34" charset="0"/>
                  <a:cs typeface="Arial" panose="020B0604020202020204" pitchFamily="34" charset="0"/>
                </a:rPr>
                <a:t>hukum </a:t>
              </a:r>
              <a:r>
                <a:rPr lang="en-ID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dan</a:t>
              </a:r>
              <a:r>
                <a:rPr lang="en-ID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ID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ijin</a:t>
              </a:r>
              <a:r>
                <a:rPr lang="en-ID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ID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usaha</a:t>
              </a:r>
              <a:r>
                <a:rPr lang="en-ID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ID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untuk</a:t>
              </a:r>
              <a:r>
                <a:rPr lang="en-ID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d-ID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mendukung  </a:t>
              </a:r>
              <a:r>
                <a:rPr lang="id-ID" sz="1200" dirty="0">
                  <a:latin typeface="Arial" panose="020B0604020202020204" pitchFamily="34" charset="0"/>
                  <a:cs typeface="Arial" panose="020B0604020202020204" pitchFamily="34" charset="0"/>
                </a:rPr>
                <a:t>aktifitas simpan pinjam di bidang agribisnis</a:t>
              </a:r>
            </a:p>
          </p:txBody>
        </p:sp>
        <p:cxnSp>
          <p:nvCxnSpPr>
            <p:cNvPr id="75" name="Straight Connector 74"/>
            <p:cNvCxnSpPr/>
            <p:nvPr/>
          </p:nvCxnSpPr>
          <p:spPr>
            <a:xfrm>
              <a:off x="6973425" y="4141786"/>
              <a:ext cx="0" cy="67256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Rounded Rectangle 76"/>
            <p:cNvSpPr/>
            <p:nvPr/>
          </p:nvSpPr>
          <p:spPr>
            <a:xfrm>
              <a:off x="6694882" y="4814346"/>
              <a:ext cx="552450" cy="658178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9" name="Picture 10" descr="Hasil gambar untuk LAW png">
              <a:extLst>
                <a:ext uri="{FF2B5EF4-FFF2-40B4-BE49-F238E27FC236}">
                  <a16:creationId xmlns="" xmlns:a16="http://schemas.microsoft.com/office/drawing/2014/main" id="{2CAE214B-EE20-42C4-9B73-AB56E85D8C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2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5471" y="4855368"/>
              <a:ext cx="471271" cy="5761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5068699" y="2178105"/>
            <a:ext cx="2352072" cy="2010694"/>
            <a:chOff x="5068699" y="2178105"/>
            <a:chExt cx="2352072" cy="2010694"/>
          </a:xfrm>
        </p:grpSpPr>
        <p:sp>
          <p:nvSpPr>
            <p:cNvPr id="83" name="Rounded Rectangle 82"/>
            <p:cNvSpPr/>
            <p:nvPr/>
          </p:nvSpPr>
          <p:spPr>
            <a:xfrm>
              <a:off x="5068699" y="2231934"/>
              <a:ext cx="476602" cy="680177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0" name="Straight Connector 79"/>
            <p:cNvCxnSpPr/>
            <p:nvPr/>
          </p:nvCxnSpPr>
          <p:spPr>
            <a:xfrm>
              <a:off x="5310062" y="2909224"/>
              <a:ext cx="0" cy="1034057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/>
            <p:cNvSpPr/>
            <p:nvPr/>
          </p:nvSpPr>
          <p:spPr>
            <a:xfrm>
              <a:off x="5196762" y="3936799"/>
              <a:ext cx="252000" cy="2520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1" name="Picture 22" descr="Hasil gambar untuk TEAMWORK png">
              <a:extLst>
                <a:ext uri="{FF2B5EF4-FFF2-40B4-BE49-F238E27FC236}">
                  <a16:creationId xmlns="" xmlns:a16="http://schemas.microsoft.com/office/drawing/2014/main" id="{0B4FBFA0-BBE6-4FC2-8377-4F6A755DDB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4989" y="2308793"/>
              <a:ext cx="442000" cy="544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5" name="TextBox 84">
              <a:extLst>
                <a:ext uri="{FF2B5EF4-FFF2-40B4-BE49-F238E27FC236}">
                  <a16:creationId xmlns="" xmlns:a16="http://schemas.microsoft.com/office/drawing/2014/main" id="{8AA79D06-3D15-4DDE-89DF-55DCFD152E6B}"/>
                </a:ext>
              </a:extLst>
            </p:cNvPr>
            <p:cNvSpPr txBox="1"/>
            <p:nvPr/>
          </p:nvSpPr>
          <p:spPr>
            <a:xfrm>
              <a:off x="5515179" y="2178105"/>
              <a:ext cx="190559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MAGANG</a:t>
              </a:r>
              <a:endParaRPr lang="id-ID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ID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studi</a:t>
              </a:r>
              <a:r>
                <a:rPr lang="en-ID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ID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komparasi</a:t>
              </a:r>
              <a:r>
                <a:rPr lang="en-ID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ID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kepada</a:t>
              </a:r>
              <a:r>
                <a:rPr lang="en-ID" sz="1200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ID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lembaga</a:t>
              </a:r>
              <a:r>
                <a:rPr lang="en-ID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ID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permodalan</a:t>
              </a:r>
              <a:r>
                <a:rPr lang="en-ID" sz="1200" dirty="0">
                  <a:latin typeface="Arial" panose="020B0604020202020204" pitchFamily="34" charset="0"/>
                  <a:cs typeface="Arial" panose="020B0604020202020204" pitchFamily="34" charset="0"/>
                </a:rPr>
                <a:t> yang </a:t>
              </a:r>
              <a:r>
                <a:rPr lang="en-ID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sudah</a:t>
              </a:r>
              <a:r>
                <a:rPr lang="en-ID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ID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mapan</a:t>
              </a:r>
              <a:r>
                <a:rPr lang="en-ID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ID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dan</a:t>
              </a:r>
              <a:r>
                <a:rPr lang="en-ID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ID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berjalan</a:t>
              </a:r>
              <a:r>
                <a:rPr lang="en-ID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ID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dengan</a:t>
              </a:r>
              <a:r>
                <a:rPr lang="en-ID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ID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baik</a:t>
              </a:r>
              <a:r>
                <a:rPr lang="en-ID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ID" sz="12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467709" y="2178105"/>
            <a:ext cx="2407409" cy="1996737"/>
            <a:chOff x="8112109" y="1936805"/>
            <a:chExt cx="2407409" cy="1996737"/>
          </a:xfrm>
        </p:grpSpPr>
        <p:sp>
          <p:nvSpPr>
            <p:cNvPr id="18" name="Oval 17"/>
            <p:cNvSpPr/>
            <p:nvPr/>
          </p:nvSpPr>
          <p:spPr>
            <a:xfrm>
              <a:off x="8264543" y="3681542"/>
              <a:ext cx="252000" cy="25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ounded Rectangle 85"/>
            <p:cNvSpPr/>
            <p:nvPr/>
          </p:nvSpPr>
          <p:spPr>
            <a:xfrm>
              <a:off x="8154282" y="1965234"/>
              <a:ext cx="476602" cy="680177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/>
            <p:nvPr/>
          </p:nvCxnSpPr>
          <p:spPr>
            <a:xfrm>
              <a:off x="8395645" y="2642524"/>
              <a:ext cx="0" cy="1034057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122" name="Picture 2" descr="Banknotes, Bankroll, Bill, Money, Notes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2109" y="2067001"/>
              <a:ext cx="537817" cy="373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" descr="Banknotes, Bankroll, Bill, Money, Notes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1488" y="2228832"/>
              <a:ext cx="537817" cy="373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0" name="TextBox 69">
              <a:extLst>
                <a:ext uri="{FF2B5EF4-FFF2-40B4-BE49-F238E27FC236}">
                  <a16:creationId xmlns="" xmlns:a16="http://schemas.microsoft.com/office/drawing/2014/main" id="{8AA79D06-3D15-4DDE-89DF-55DCFD152E6B}"/>
                </a:ext>
              </a:extLst>
            </p:cNvPr>
            <p:cNvSpPr txBox="1"/>
            <p:nvPr/>
          </p:nvSpPr>
          <p:spPr>
            <a:xfrm>
              <a:off x="8613926" y="1936805"/>
              <a:ext cx="19055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MANAJEMEN RESIKO</a:t>
              </a:r>
              <a:endParaRPr lang="id-ID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ID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Penguatan</a:t>
              </a:r>
              <a:r>
                <a:rPr lang="en-ID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ID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Permodalan</a:t>
              </a:r>
              <a:r>
                <a:rPr lang="en-ID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ID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diperlukan</a:t>
              </a:r>
              <a:r>
                <a:rPr lang="en-ID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ID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adanya</a:t>
              </a:r>
              <a:r>
                <a:rPr lang="en-ID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ID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asuransi</a:t>
              </a:r>
              <a:r>
                <a:rPr lang="en-ID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ID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sebagai</a:t>
              </a:r>
              <a:r>
                <a:rPr lang="en-ID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ID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penjamin</a:t>
              </a:r>
              <a:r>
                <a:rPr lang="en-ID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ID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keberlanjutan</a:t>
              </a:r>
              <a:r>
                <a:rPr lang="en-ID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ID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likuiditas</a:t>
              </a:r>
              <a:r>
                <a:rPr lang="en-ID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ID" sz="12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0071584" y="3909600"/>
            <a:ext cx="2186249" cy="1587529"/>
            <a:chOff x="10096984" y="3668300"/>
            <a:chExt cx="2186249" cy="1587529"/>
          </a:xfrm>
        </p:grpSpPr>
        <p:sp>
          <p:nvSpPr>
            <p:cNvPr id="19" name="Oval 18"/>
            <p:cNvSpPr/>
            <p:nvPr/>
          </p:nvSpPr>
          <p:spPr>
            <a:xfrm>
              <a:off x="10297440" y="3668300"/>
              <a:ext cx="252000" cy="2520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1" name="Straight Connector 70"/>
            <p:cNvCxnSpPr/>
            <p:nvPr/>
          </p:nvCxnSpPr>
          <p:spPr>
            <a:xfrm>
              <a:off x="10424085" y="3925091"/>
              <a:ext cx="0" cy="67256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Rounded Rectangle 71"/>
            <p:cNvSpPr/>
            <p:nvPr/>
          </p:nvSpPr>
          <p:spPr>
            <a:xfrm>
              <a:off x="10145542" y="4597651"/>
              <a:ext cx="552450" cy="658178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4" name="Picture 4" descr="http://icons.iconarchive.com/icons/xaml-icon-studio/agriculture/256/Farmer-icon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0279" y="4595619"/>
              <a:ext cx="466745" cy="466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http://icons.iconarchive.com/icons/xaml-icon-studio/agriculture/256/Farmer-icon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6984" y="4752035"/>
              <a:ext cx="466745" cy="466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" name="TextBox 77">
              <a:extLst>
                <a:ext uri="{FF2B5EF4-FFF2-40B4-BE49-F238E27FC236}">
                  <a16:creationId xmlns="" xmlns:a16="http://schemas.microsoft.com/office/drawing/2014/main" id="{8AA79D06-3D15-4DDE-89DF-55DCFD152E6B}"/>
                </a:ext>
              </a:extLst>
            </p:cNvPr>
            <p:cNvSpPr txBox="1"/>
            <p:nvPr/>
          </p:nvSpPr>
          <p:spPr>
            <a:xfrm>
              <a:off x="10678508" y="4598962"/>
              <a:ext cx="16047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OPERASIONAL</a:t>
              </a:r>
            </a:p>
            <a:p>
              <a:r>
                <a:rPr lang="en-ID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Petani</a:t>
              </a:r>
              <a:r>
                <a:rPr lang="en-ID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professional </a:t>
              </a:r>
              <a:r>
                <a:rPr lang="en-ID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dan</a:t>
              </a:r>
              <a:r>
                <a:rPr lang="en-ID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ID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berdaya</a:t>
              </a:r>
              <a:r>
                <a:rPr lang="en-ID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ID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saing</a:t>
              </a:r>
              <a:endParaRPr lang="id-ID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D57F-4572-4074-8542-1C7C1B576314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1" name="Slide Number Placeholder 5"/>
          <p:cNvSpPr txBox="1">
            <a:spLocks/>
          </p:cNvSpPr>
          <p:nvPr/>
        </p:nvSpPr>
        <p:spPr bwMode="auto">
          <a:xfrm>
            <a:off x="11646568" y="6343627"/>
            <a:ext cx="443832" cy="428628"/>
          </a:xfrm>
          <a:prstGeom prst="ellipse">
            <a:avLst/>
          </a:prstGeom>
          <a:solidFill>
            <a:schemeClr val="tx1"/>
          </a:solidFill>
          <a:ln w="38100" cap="flat" cmpd="sng" algn="ctr">
            <a:solidFill>
              <a:srgbClr val="FFFF00"/>
            </a:solidFill>
            <a:prstDash val="solid"/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0" tIns="0" rIns="0" bIns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E368-AF4D-4E3D-8A77-F1E8A40A14C6}" type="slidenum">
              <a:rPr kumimoji="0" lang="id-ID" sz="1400" i="1" u="none" strike="noStrike" kern="1200" normalizeH="0" baseline="0" noProof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d-ID" sz="1400" i="1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2279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59" name="Title 1"/>
          <p:cNvSpPr>
            <a:spLocks noGrp="1"/>
          </p:cNvSpPr>
          <p:nvPr>
            <p:ph type="title"/>
          </p:nvPr>
        </p:nvSpPr>
        <p:spPr>
          <a:xfrm>
            <a:off x="1683762" y="100148"/>
            <a:ext cx="8856663" cy="426244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id-ID" altLang="en-US" sz="2800" dirty="0">
                <a:latin typeface="Britannic Bold" panose="020B0903060703020204" pitchFamily="34" charset="0"/>
              </a:rPr>
              <a:t>PERAN KELOMPOK KERJA AGRIBISNIS</a:t>
            </a:r>
            <a:endParaRPr lang="en-GB" altLang="en-US" sz="2800" dirty="0">
              <a:latin typeface="Britannic Bold" panose="020B0903060703020204" pitchFamily="34" charset="0"/>
            </a:endParaRPr>
          </a:p>
        </p:txBody>
      </p:sp>
      <p:sp>
        <p:nvSpPr>
          <p:cNvPr id="87042" name="Slide Number Placeholder 1"/>
          <p:cNvSpPr>
            <a:spLocks noGrp="1"/>
          </p:cNvSpPr>
          <p:nvPr>
            <p:ph type="sldNum" sz="quarter" idx="12"/>
          </p:nvPr>
        </p:nvSpPr>
        <p:spPr bwMode="auto">
          <a:xfrm>
            <a:off x="9912356" y="5643567"/>
            <a:ext cx="544513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199" indent="-214308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28" indent="-171446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20" indent="-171446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12" indent="-171446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03" indent="-171446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795" indent="-171446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686" indent="-171446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577" indent="-171446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C3B94AF1-8140-49B1-92D3-428F802844C9}" type="slidenum">
              <a:rPr lang="id-ID" altLang="id-ID" sz="105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8</a:t>
            </a:fld>
            <a:endParaRPr lang="id-ID" altLang="id-ID" sz="105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4813411" y="1809676"/>
            <a:ext cx="2520000" cy="1890000"/>
          </a:xfrm>
          <a:prstGeom prst="ellips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 sz="1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33" name="Up Arrow 32"/>
          <p:cNvSpPr/>
          <p:nvPr/>
        </p:nvSpPr>
        <p:spPr>
          <a:xfrm rot="7637256">
            <a:off x="4394445" y="2020984"/>
            <a:ext cx="420291" cy="515939"/>
          </a:xfrm>
          <a:prstGeom prst="up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 sz="135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Left Arrow 35"/>
          <p:cNvSpPr/>
          <p:nvPr/>
        </p:nvSpPr>
        <p:spPr>
          <a:xfrm rot="16200000">
            <a:off x="5836431" y="1455305"/>
            <a:ext cx="461963" cy="544512"/>
          </a:xfrm>
          <a:prstGeom prst="lef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 sz="135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Flowchart: Alternate Process 36"/>
          <p:cNvSpPr/>
          <p:nvPr/>
        </p:nvSpPr>
        <p:spPr>
          <a:xfrm>
            <a:off x="8129167" y="3699676"/>
            <a:ext cx="2769463" cy="678656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sz="135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  <a:ea typeface="Tahoma" panose="020B0604030504040204" pitchFamily="34" charset="0"/>
                <a:cs typeface="Tahoma" panose="020B0604030504040204" pitchFamily="34" charset="0"/>
              </a:rPr>
              <a:t>BID. SUNPROG.</a:t>
            </a:r>
          </a:p>
          <a:p>
            <a:pPr algn="ctr">
              <a:defRPr/>
            </a:pPr>
            <a:r>
              <a:rPr lang="id-ID" sz="135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  <a:ea typeface="Tahoma" panose="020B0604030504040204" pitchFamily="34" charset="0"/>
                <a:cs typeface="Tahoma" panose="020B0604030504040204" pitchFamily="34" charset="0"/>
              </a:rPr>
              <a:t>(fasilitasi kegiatan dan keadministrasian)</a:t>
            </a:r>
            <a:endParaRPr lang="id-ID" sz="135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Flowchart: Alternate Process 37"/>
          <p:cNvSpPr/>
          <p:nvPr/>
        </p:nvSpPr>
        <p:spPr>
          <a:xfrm>
            <a:off x="4001185" y="666706"/>
            <a:ext cx="3931147" cy="736997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sz="1350" b="1" dirty="0">
                <a:solidFill>
                  <a:prstClr val="black"/>
                </a:solidFill>
                <a:latin typeface="Berlin Sans FB Demi" pitchFamily="34" charset="0"/>
                <a:ea typeface="Tahoma" panose="020B0604030504040204" pitchFamily="34" charset="0"/>
                <a:cs typeface="Tahoma" panose="020B0604030504040204" pitchFamily="34" charset="0"/>
              </a:rPr>
              <a:t>BIDANG TAN. PANGAN</a:t>
            </a:r>
          </a:p>
          <a:p>
            <a:pPr algn="ctr">
              <a:defRPr/>
            </a:pPr>
            <a:r>
              <a:rPr lang="id-ID" sz="1050" b="1" dirty="0">
                <a:solidFill>
                  <a:prstClr val="black"/>
                </a:solidFill>
                <a:ea typeface="Tahoma" panose="020B0604030504040204" pitchFamily="34" charset="0"/>
              </a:rPr>
              <a:t>Pengendalian kegiatan, penerapan pengelolaan tanaman </a:t>
            </a:r>
            <a:r>
              <a:rPr lang="id-ID" sz="1050" b="1" dirty="0" smtClean="0">
                <a:solidFill>
                  <a:prstClr val="black"/>
                </a:solidFill>
                <a:ea typeface="Tahoma" panose="020B0604030504040204" pitchFamily="34" charset="0"/>
              </a:rPr>
              <a:t>terpadu</a:t>
            </a:r>
            <a:r>
              <a:rPr lang="id-ID" sz="1050" b="1" dirty="0">
                <a:solidFill>
                  <a:prstClr val="black"/>
                </a:solidFill>
                <a:ea typeface="Tahoma" panose="020B0604030504040204" pitchFamily="34" charset="0"/>
              </a:rPr>
              <a:t>, dan pengelolaan pasca panen yang baik </a:t>
            </a:r>
            <a:r>
              <a:rPr lang="id-ID" sz="900" b="1" dirty="0">
                <a:solidFill>
                  <a:prstClr val="black"/>
                </a:solidFill>
                <a:ea typeface="Tahoma" panose="020B0604030504040204" pitchFamily="34" charset="0"/>
              </a:rPr>
              <a:t>)</a:t>
            </a:r>
            <a:endParaRPr lang="id-ID" sz="1200" dirty="0">
              <a:solidFill>
                <a:prstClr val="black"/>
              </a:solidFill>
              <a:ea typeface="Tahoma" panose="020B0604030504040204" pitchFamily="34" charset="0"/>
            </a:endParaRPr>
          </a:p>
        </p:txBody>
      </p:sp>
      <p:sp>
        <p:nvSpPr>
          <p:cNvPr id="39" name="Down Arrow 38"/>
          <p:cNvSpPr/>
          <p:nvPr/>
        </p:nvSpPr>
        <p:spPr>
          <a:xfrm rot="3449134">
            <a:off x="7377394" y="2009725"/>
            <a:ext cx="396479" cy="550863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 sz="135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7054" name="Rectangle 2"/>
          <p:cNvSpPr>
            <a:spLocks noChangeArrowheads="1"/>
          </p:cNvSpPr>
          <p:nvPr/>
        </p:nvSpPr>
        <p:spPr bwMode="auto">
          <a:xfrm>
            <a:off x="5255117" y="2416089"/>
            <a:ext cx="160082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1500" b="1" dirty="0">
                <a:solidFill>
                  <a:srgbClr val="FFFFFF"/>
                </a:solidFill>
                <a:cs typeface="Tahoma" panose="020B0604030504040204" pitchFamily="34" charset="0"/>
              </a:rPr>
              <a:t>GAPOKTAN/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1500" b="1" dirty="0">
                <a:solidFill>
                  <a:srgbClr val="FFFFFF"/>
                </a:solidFill>
                <a:cs typeface="Tahoma" panose="020B0604030504040204" pitchFamily="34" charset="0"/>
              </a:rPr>
              <a:t>KELOMPOK TANI/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1500" b="1" dirty="0">
                <a:solidFill>
                  <a:srgbClr val="FFFFFF"/>
                </a:solidFill>
                <a:cs typeface="Tahoma" panose="020B0604030504040204" pitchFamily="34" charset="0"/>
              </a:rPr>
              <a:t>PETANI</a:t>
            </a:r>
          </a:p>
        </p:txBody>
      </p:sp>
      <p:sp>
        <p:nvSpPr>
          <p:cNvPr id="41" name="Flowchart: Alternate Process 40"/>
          <p:cNvSpPr/>
          <p:nvPr/>
        </p:nvSpPr>
        <p:spPr>
          <a:xfrm>
            <a:off x="8007524" y="1599400"/>
            <a:ext cx="2562225" cy="736997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sz="1350" b="1" dirty="0">
                <a:solidFill>
                  <a:prstClr val="black"/>
                </a:solidFill>
                <a:latin typeface="Berlin Sans FB Demi" pitchFamily="34" charset="0"/>
                <a:ea typeface="Tahoma" panose="020B0604030504040204" pitchFamily="34" charset="0"/>
                <a:cs typeface="Tahoma" panose="020B0604030504040204" pitchFamily="34" charset="0"/>
              </a:rPr>
              <a:t>BID. SARPRAS</a:t>
            </a:r>
          </a:p>
          <a:p>
            <a:pPr algn="ctr">
              <a:defRPr/>
            </a:pPr>
            <a:r>
              <a:rPr lang="id-ID" sz="1350" b="1" dirty="0">
                <a:solidFill>
                  <a:prstClr val="black"/>
                </a:solidFill>
                <a:latin typeface="Berlin Sans FB Demi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d-ID" sz="1200" b="1" dirty="0">
                <a:solidFill>
                  <a:prstClr val="black"/>
                </a:solidFill>
                <a:ea typeface="Tahoma" panose="020B0604030504040204" pitchFamily="34" charset="0"/>
              </a:rPr>
              <a:t>(distribusi pupuk, optimasi lahan, air irigasi)</a:t>
            </a:r>
            <a:endParaRPr lang="id-ID" sz="1500" dirty="0">
              <a:solidFill>
                <a:prstClr val="black"/>
              </a:solidFill>
              <a:ea typeface="Tahoma" panose="020B0604030504040204" pitchFamily="34" charset="0"/>
            </a:endParaRPr>
          </a:p>
        </p:txBody>
      </p:sp>
      <p:sp>
        <p:nvSpPr>
          <p:cNvPr id="42" name="Flowchart: Alternate Process 41"/>
          <p:cNvSpPr/>
          <p:nvPr/>
        </p:nvSpPr>
        <p:spPr>
          <a:xfrm>
            <a:off x="1516439" y="1560187"/>
            <a:ext cx="2479675" cy="735806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sz="1350" b="1" dirty="0">
                <a:solidFill>
                  <a:prstClr val="black"/>
                </a:solidFill>
                <a:latin typeface="Berlin Sans FB Demi" pitchFamily="34" charset="0"/>
                <a:ea typeface="Tahoma" panose="020B0604030504040204" pitchFamily="34" charset="0"/>
                <a:cs typeface="Tahoma" panose="020B0604030504040204" pitchFamily="34" charset="0"/>
              </a:rPr>
              <a:t>UPT. PPHPTPH</a:t>
            </a:r>
          </a:p>
          <a:p>
            <a:pPr algn="ctr">
              <a:defRPr/>
            </a:pPr>
            <a:r>
              <a:rPr lang="id-ID" sz="1050" b="1" dirty="0">
                <a:solidFill>
                  <a:prstClr val="black"/>
                </a:solidFill>
                <a:ea typeface="Tahoma" panose="020B0604030504040204" pitchFamily="34" charset="0"/>
              </a:rPr>
              <a:t>(pengamanan OPT dan DPI)</a:t>
            </a:r>
            <a:endParaRPr lang="id-ID" sz="788" dirty="0">
              <a:solidFill>
                <a:prstClr val="black"/>
              </a:solidFill>
              <a:ea typeface="Tahoma" panose="020B0604030504040204" pitchFamily="34" charset="0"/>
            </a:endParaRPr>
          </a:p>
        </p:txBody>
      </p:sp>
      <p:sp>
        <p:nvSpPr>
          <p:cNvPr id="43" name="Flowchart: Alternate Process 42"/>
          <p:cNvSpPr/>
          <p:nvPr/>
        </p:nvSpPr>
        <p:spPr>
          <a:xfrm>
            <a:off x="797969" y="2614087"/>
            <a:ext cx="2735263" cy="736997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b="1" dirty="0">
                <a:solidFill>
                  <a:prstClr val="black"/>
                </a:solidFill>
                <a:latin typeface="Berlin Sans FB Demi" pitchFamily="34" charset="0"/>
                <a:ea typeface="Tahoma" panose="020B0604030504040204" pitchFamily="34" charset="0"/>
                <a:cs typeface="Tahoma" panose="020B0604030504040204" pitchFamily="34" charset="0"/>
              </a:rPr>
              <a:t>UPT. PSBTPH</a:t>
            </a:r>
          </a:p>
          <a:p>
            <a:pPr algn="ctr">
              <a:defRPr/>
            </a:pPr>
            <a:r>
              <a:rPr lang="id-ID" sz="1200" b="1" dirty="0">
                <a:solidFill>
                  <a:prstClr val="black"/>
                </a:solidFill>
                <a:ea typeface="Tahoma" panose="020B0604030504040204" pitchFamily="34" charset="0"/>
              </a:rPr>
              <a:t>(ketersediaan benih dan pertumbuhan tanaman)</a:t>
            </a:r>
            <a:endParaRPr lang="id-ID" sz="1500" dirty="0">
              <a:solidFill>
                <a:prstClr val="black"/>
              </a:solidFill>
              <a:ea typeface="Tahoma" panose="020B0604030504040204" pitchFamily="34" charset="0"/>
            </a:endParaRPr>
          </a:p>
        </p:txBody>
      </p:sp>
      <p:sp>
        <p:nvSpPr>
          <p:cNvPr id="44" name="Flowchart: Alternate Process 43"/>
          <p:cNvSpPr/>
          <p:nvPr/>
        </p:nvSpPr>
        <p:spPr>
          <a:xfrm>
            <a:off x="8825711" y="2576423"/>
            <a:ext cx="2717800" cy="736997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sz="1350" b="1" dirty="0">
                <a:solidFill>
                  <a:prstClr val="black"/>
                </a:solidFill>
                <a:latin typeface="Berlin Sans FB Demi" pitchFamily="34" charset="0"/>
                <a:ea typeface="Tahoma" panose="020B0604030504040204" pitchFamily="34" charset="0"/>
                <a:cs typeface="Tahoma" panose="020B0604030504040204" pitchFamily="34" charset="0"/>
              </a:rPr>
              <a:t>BID. KET. PANGAN</a:t>
            </a:r>
            <a:endParaRPr lang="id-ID" sz="1200" b="1" dirty="0">
              <a:solidFill>
                <a:prstClr val="black"/>
              </a:solidFill>
              <a:ea typeface="Tahoma" panose="020B0604030504040204" pitchFamily="34" charset="0"/>
            </a:endParaRPr>
          </a:p>
          <a:p>
            <a:pPr algn="ctr">
              <a:defRPr/>
            </a:pPr>
            <a:r>
              <a:rPr lang="id-ID" sz="1200" b="1" dirty="0">
                <a:solidFill>
                  <a:schemeClr val="tx1"/>
                </a:solidFill>
                <a:ea typeface="Tahoma" panose="020B0604030504040204" pitchFamily="34" charset="0"/>
              </a:rPr>
              <a:t>(fasilitasi pasar</a:t>
            </a:r>
            <a:r>
              <a:rPr lang="id-ID" sz="1200" b="1" dirty="0" smtClean="0">
                <a:solidFill>
                  <a:schemeClr val="tx1"/>
                </a:solidFill>
                <a:ea typeface="Tahoma" panose="020B0604030504040204" pitchFamily="34" charset="0"/>
              </a:rPr>
              <a:t>, </a:t>
            </a:r>
            <a:r>
              <a:rPr lang="id-ID" sz="1200" b="1" dirty="0">
                <a:solidFill>
                  <a:schemeClr val="tx1"/>
                </a:solidFill>
                <a:ea typeface="Tahoma" panose="020B0604030504040204" pitchFamily="34" charset="0"/>
              </a:rPr>
              <a:t>distribusi produk)</a:t>
            </a:r>
          </a:p>
        </p:txBody>
      </p:sp>
      <p:cxnSp>
        <p:nvCxnSpPr>
          <p:cNvPr id="47" name="Straight Connector 46"/>
          <p:cNvCxnSpPr/>
          <p:nvPr/>
        </p:nvCxnSpPr>
        <p:spPr>
          <a:xfrm flipV="1">
            <a:off x="707923" y="533689"/>
            <a:ext cx="10871728" cy="263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5"/>
          <p:cNvSpPr txBox="1">
            <a:spLocks/>
          </p:cNvSpPr>
          <p:nvPr/>
        </p:nvSpPr>
        <p:spPr bwMode="auto">
          <a:xfrm>
            <a:off x="12633183" y="5615336"/>
            <a:ext cx="502024" cy="352741"/>
          </a:xfrm>
          <a:prstGeom prst="ellipse">
            <a:avLst/>
          </a:prstGeom>
          <a:solidFill>
            <a:schemeClr val="tx1"/>
          </a:solidFill>
          <a:ln w="38100" cap="flat" cmpd="sng" algn="ctr">
            <a:solidFill>
              <a:srgbClr val="FFFF00"/>
            </a:solidFill>
            <a:prstDash val="solid"/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0" tIns="0" rIns="0" bIns="0" anchor="ctr" anchorCtr="1">
            <a:noAutofit/>
          </a:bodyPr>
          <a:lstStyle/>
          <a:p>
            <a:pPr algn="ctr" defTabSz="685783">
              <a:defRPr/>
            </a:pPr>
            <a:fld id="{FC48E368-AF4D-4E3D-8A77-F1E8A40A14C6}" type="slidenum">
              <a:rPr lang="id-ID" sz="1050" i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pPr algn="ctr" defTabSz="685783">
                <a:defRPr/>
              </a:pPr>
              <a:t>8</a:t>
            </a:fld>
            <a:endParaRPr lang="id-ID" sz="105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2" name="Flowchart: Alternate Process 21"/>
          <p:cNvSpPr/>
          <p:nvPr/>
        </p:nvSpPr>
        <p:spPr>
          <a:xfrm>
            <a:off x="599882" y="5212792"/>
            <a:ext cx="3154620" cy="736997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b="1" dirty="0">
                <a:solidFill>
                  <a:prstClr val="black"/>
                </a:solidFill>
                <a:latin typeface="Berlin Sans FB Demi" pitchFamily="34" charset="0"/>
                <a:ea typeface="Tahoma" panose="020B0604030504040204" pitchFamily="34" charset="0"/>
                <a:cs typeface="Tahoma" panose="020B0604030504040204" pitchFamily="34" charset="0"/>
              </a:rPr>
              <a:t>BPTP JATIM</a:t>
            </a:r>
          </a:p>
          <a:p>
            <a:pPr algn="ctr">
              <a:defRPr/>
            </a:pPr>
            <a:r>
              <a:rPr lang="id-ID" sz="1200" b="1" dirty="0">
                <a:solidFill>
                  <a:prstClr val="black"/>
                </a:solidFill>
                <a:ea typeface="Tahoma" panose="020B0604030504040204" pitchFamily="34" charset="0"/>
              </a:rPr>
              <a:t>(diseminasi teknologi agribisnis spesifik lokasi, mapping kesuburan tanah -SDM)</a:t>
            </a:r>
            <a:endParaRPr lang="id-ID" sz="1500" dirty="0">
              <a:solidFill>
                <a:prstClr val="black"/>
              </a:solidFill>
              <a:ea typeface="Tahoma" panose="020B0604030504040204" pitchFamily="34" charset="0"/>
            </a:endParaRPr>
          </a:p>
        </p:txBody>
      </p:sp>
      <p:sp>
        <p:nvSpPr>
          <p:cNvPr id="23" name="Flowchart: Alternate Process 22"/>
          <p:cNvSpPr/>
          <p:nvPr/>
        </p:nvSpPr>
        <p:spPr>
          <a:xfrm>
            <a:off x="4829582" y="5212792"/>
            <a:ext cx="2939685" cy="736997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b="1" dirty="0" smtClean="0">
                <a:solidFill>
                  <a:prstClr val="black"/>
                </a:solidFill>
                <a:latin typeface="Berlin Sans FB Demi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PERBANKAN-ASURANSI</a:t>
            </a:r>
            <a:endParaRPr lang="id-ID" b="1" dirty="0">
              <a:solidFill>
                <a:prstClr val="black"/>
              </a:solidFill>
              <a:latin typeface="Berlin Sans FB Demi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defRPr/>
            </a:pPr>
            <a:r>
              <a:rPr lang="id-ID" sz="1200" b="1" dirty="0">
                <a:solidFill>
                  <a:prstClr val="black"/>
                </a:solidFill>
                <a:ea typeface="Tahoma" panose="020B0604030504040204" pitchFamily="34" charset="0"/>
              </a:rPr>
              <a:t>(fasilitasi permodalam petani)</a:t>
            </a:r>
            <a:endParaRPr lang="id-ID" sz="1500" dirty="0">
              <a:solidFill>
                <a:prstClr val="black"/>
              </a:solidFill>
              <a:ea typeface="Tahoma" panose="020B0604030504040204" pitchFamily="34" charset="0"/>
            </a:endParaRPr>
          </a:p>
        </p:txBody>
      </p:sp>
      <p:sp>
        <p:nvSpPr>
          <p:cNvPr id="24" name="Flowchart: Alternate Process 23"/>
          <p:cNvSpPr/>
          <p:nvPr/>
        </p:nvSpPr>
        <p:spPr>
          <a:xfrm>
            <a:off x="8632165" y="5201188"/>
            <a:ext cx="2556283" cy="736997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sz="1600" b="1" dirty="0">
                <a:solidFill>
                  <a:prstClr val="black"/>
                </a:solidFill>
                <a:latin typeface="Berlin Sans FB Demi" pitchFamily="34" charset="0"/>
                <a:ea typeface="Tahoma" panose="020B0604030504040204" pitchFamily="34" charset="0"/>
                <a:cs typeface="Tahoma" panose="020B0604030504040204" pitchFamily="34" charset="0"/>
              </a:rPr>
              <a:t>BIRO PEREKONOMIAN</a:t>
            </a:r>
          </a:p>
          <a:p>
            <a:pPr algn="ctr">
              <a:defRPr/>
            </a:pPr>
            <a:r>
              <a:rPr lang="id-ID" sz="1200" b="1" dirty="0">
                <a:solidFill>
                  <a:prstClr val="black"/>
                </a:solidFill>
                <a:ea typeface="Tahoma" panose="020B0604030504040204" pitchFamily="34" charset="0"/>
              </a:rPr>
              <a:t>(regulasi )</a:t>
            </a:r>
            <a:endParaRPr lang="id-ID" sz="1500" dirty="0">
              <a:solidFill>
                <a:prstClr val="black"/>
              </a:solidFill>
              <a:ea typeface="Tahoma" panose="020B0604030504040204" pitchFamily="34" charset="0"/>
            </a:endParaRPr>
          </a:p>
        </p:txBody>
      </p:sp>
      <p:sp>
        <p:nvSpPr>
          <p:cNvPr id="25" name="Flowchart: Alternate Process 24"/>
          <p:cNvSpPr/>
          <p:nvPr/>
        </p:nvSpPr>
        <p:spPr>
          <a:xfrm>
            <a:off x="1285660" y="3684754"/>
            <a:ext cx="2735263" cy="736997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b="1" dirty="0">
                <a:solidFill>
                  <a:prstClr val="black"/>
                </a:solidFill>
                <a:latin typeface="Berlin Sans FB Demi" pitchFamily="34" charset="0"/>
                <a:ea typeface="Tahoma" panose="020B0604030504040204" pitchFamily="34" charset="0"/>
                <a:cs typeface="Tahoma" panose="020B0604030504040204" pitchFamily="34" charset="0"/>
              </a:rPr>
              <a:t>UPT. DIKLAT</a:t>
            </a:r>
          </a:p>
          <a:p>
            <a:pPr algn="ctr">
              <a:defRPr/>
            </a:pPr>
            <a:r>
              <a:rPr lang="id-ID" sz="1200" b="1" dirty="0">
                <a:solidFill>
                  <a:prstClr val="black"/>
                </a:solidFill>
                <a:ea typeface="Tahoma" panose="020B0604030504040204" pitchFamily="34" charset="0"/>
              </a:rPr>
              <a:t>(penguatan SDM petugas dan petani)</a:t>
            </a:r>
            <a:endParaRPr lang="id-ID" sz="1500" dirty="0">
              <a:solidFill>
                <a:prstClr val="black"/>
              </a:solidFill>
              <a:ea typeface="Tahoma" panose="020B060403050404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634926" y="4917029"/>
            <a:ext cx="88536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ight Arrow 3"/>
          <p:cNvSpPr/>
          <p:nvPr/>
        </p:nvSpPr>
        <p:spPr>
          <a:xfrm>
            <a:off x="3914791" y="2813474"/>
            <a:ext cx="540780" cy="392415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Left Arrow 4"/>
          <p:cNvSpPr/>
          <p:nvPr/>
        </p:nvSpPr>
        <p:spPr>
          <a:xfrm>
            <a:off x="7917220" y="2734794"/>
            <a:ext cx="451325" cy="418713"/>
          </a:xfrm>
          <a:prstGeom prst="left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Up Arrow 6"/>
          <p:cNvSpPr/>
          <p:nvPr/>
        </p:nvSpPr>
        <p:spPr>
          <a:xfrm>
            <a:off x="3126432" y="4930357"/>
            <a:ext cx="628069" cy="36849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5" name="Up Arrow 44"/>
          <p:cNvSpPr/>
          <p:nvPr/>
        </p:nvSpPr>
        <p:spPr>
          <a:xfrm>
            <a:off x="7097900" y="4963721"/>
            <a:ext cx="628069" cy="36849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6" name="Up Arrow 45"/>
          <p:cNvSpPr/>
          <p:nvPr/>
        </p:nvSpPr>
        <p:spPr>
          <a:xfrm>
            <a:off x="10317282" y="4924502"/>
            <a:ext cx="628069" cy="36849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9" name="Flowchart: Alternate Process 28"/>
          <p:cNvSpPr/>
          <p:nvPr/>
        </p:nvSpPr>
        <p:spPr>
          <a:xfrm>
            <a:off x="4776155" y="4093837"/>
            <a:ext cx="2735263" cy="736997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b="1" dirty="0">
                <a:solidFill>
                  <a:prstClr val="black"/>
                </a:solidFill>
                <a:latin typeface="Berlin Sans FB Demi" pitchFamily="34" charset="0"/>
                <a:ea typeface="Tahoma" panose="020B0604030504040204" pitchFamily="34" charset="0"/>
                <a:cs typeface="Tahoma" panose="020B0604030504040204" pitchFamily="34" charset="0"/>
              </a:rPr>
              <a:t>UPT. PSHP</a:t>
            </a:r>
          </a:p>
          <a:p>
            <a:pPr algn="ctr">
              <a:defRPr/>
            </a:pPr>
            <a:r>
              <a:rPr lang="id-ID" sz="1200" b="1" dirty="0">
                <a:solidFill>
                  <a:prstClr val="black"/>
                </a:solidFill>
                <a:ea typeface="Tahoma" panose="020B0604030504040204" pitchFamily="34" charset="0"/>
              </a:rPr>
              <a:t>(Pengawasan dan Sertifikasi Hasil Panen)</a:t>
            </a:r>
            <a:endParaRPr lang="id-ID" sz="1500" dirty="0">
              <a:solidFill>
                <a:prstClr val="black"/>
              </a:solidFill>
              <a:ea typeface="Tahoma" panose="020B0604030504040204" pitchFamily="34" charset="0"/>
            </a:endParaRPr>
          </a:p>
        </p:txBody>
      </p:sp>
      <p:sp>
        <p:nvSpPr>
          <p:cNvPr id="30" name="Down Arrow 29"/>
          <p:cNvSpPr/>
          <p:nvPr/>
        </p:nvSpPr>
        <p:spPr>
          <a:xfrm rot="10800000">
            <a:off x="5779281" y="3535729"/>
            <a:ext cx="576263" cy="414338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 sz="135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Down Arrow 25"/>
          <p:cNvSpPr/>
          <p:nvPr/>
        </p:nvSpPr>
        <p:spPr>
          <a:xfrm rot="13949870">
            <a:off x="4181948" y="3408528"/>
            <a:ext cx="432197" cy="552451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 sz="135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Left Arrow 34"/>
          <p:cNvSpPr/>
          <p:nvPr/>
        </p:nvSpPr>
        <p:spPr>
          <a:xfrm rot="2315235">
            <a:off x="7370640" y="3402191"/>
            <a:ext cx="569912" cy="460772"/>
          </a:xfrm>
          <a:prstGeom prst="lef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 sz="135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Flowchart: Alternate Process 30"/>
          <p:cNvSpPr/>
          <p:nvPr/>
        </p:nvSpPr>
        <p:spPr>
          <a:xfrm>
            <a:off x="1524002" y="6185762"/>
            <a:ext cx="8908985" cy="487903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b="1" dirty="0" smtClean="0">
                <a:solidFill>
                  <a:prstClr val="black"/>
                </a:solidFill>
                <a:latin typeface="Berlin Sans FB Demi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DINAS PERTANIAN DAN KETAHANAN PANGAN KABUPATEN </a:t>
            </a:r>
          </a:p>
          <a:p>
            <a:pPr algn="ctr">
              <a:defRPr/>
            </a:pPr>
            <a:r>
              <a:rPr lang="id-ID" sz="1500" b="1" dirty="0" smtClean="0">
                <a:solidFill>
                  <a:prstClr val="black"/>
                </a:solidFill>
                <a:latin typeface="Berlin Sans FB Demi" pitchFamily="34" charset="0"/>
                <a:ea typeface="Tahoma" panose="020B0604030504040204" pitchFamily="34" charset="0"/>
                <a:cs typeface="Tahoma" panose="020B0604030504040204" pitchFamily="34" charset="0"/>
              </a:rPr>
              <a:t>(Dukungan Kelembagaan, SDM dan Penguatan SDA)</a:t>
            </a:r>
            <a:endParaRPr lang="id-ID" sz="1500" dirty="0">
              <a:solidFill>
                <a:prstClr val="black"/>
              </a:solidFill>
              <a:ea typeface="Tahoma" panose="020B0604030504040204" pitchFamily="34" charset="0"/>
            </a:endParaRPr>
          </a:p>
        </p:txBody>
      </p:sp>
      <p:sp>
        <p:nvSpPr>
          <p:cNvPr id="34" name="Up Arrow 33"/>
          <p:cNvSpPr/>
          <p:nvPr/>
        </p:nvSpPr>
        <p:spPr>
          <a:xfrm>
            <a:off x="7900586" y="4917030"/>
            <a:ext cx="591389" cy="1276679"/>
          </a:xfrm>
          <a:prstGeom prst="up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0" name="Up Arrow 39"/>
          <p:cNvSpPr/>
          <p:nvPr/>
        </p:nvSpPr>
        <p:spPr>
          <a:xfrm>
            <a:off x="4098001" y="4909558"/>
            <a:ext cx="678152" cy="1284151"/>
          </a:xfrm>
          <a:prstGeom prst="up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8" name="Slide Number Placeholder 5"/>
          <p:cNvSpPr txBox="1">
            <a:spLocks/>
          </p:cNvSpPr>
          <p:nvPr/>
        </p:nvSpPr>
        <p:spPr bwMode="auto">
          <a:xfrm>
            <a:off x="11646568" y="6343627"/>
            <a:ext cx="443832" cy="428628"/>
          </a:xfrm>
          <a:prstGeom prst="ellipse">
            <a:avLst/>
          </a:prstGeom>
          <a:solidFill>
            <a:schemeClr val="tx1"/>
          </a:solidFill>
          <a:ln w="38100" cap="flat" cmpd="sng" algn="ctr">
            <a:solidFill>
              <a:srgbClr val="FFFF00"/>
            </a:solidFill>
            <a:prstDash val="solid"/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0" tIns="0" rIns="0" bIns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E368-AF4D-4E3D-8A77-F1E8A40A14C6}" type="slidenum">
              <a:rPr kumimoji="0" lang="id-ID" sz="1400" i="1" u="none" strike="noStrike" kern="1200" normalizeH="0" baseline="0" noProof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d-ID" sz="1400" i="1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1537564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69BDF86-85B5-42D3-8090-85D73C4495B2}"/>
              </a:ext>
            </a:extLst>
          </p:cNvPr>
          <p:cNvSpPr/>
          <p:nvPr/>
        </p:nvSpPr>
        <p:spPr>
          <a:xfrm>
            <a:off x="0" y="0"/>
            <a:ext cx="8725851" cy="1149019"/>
          </a:xfrm>
          <a:prstGeom prst="rect">
            <a:avLst/>
          </a:prstGeom>
        </p:spPr>
        <p:txBody>
          <a:bodyPr wrap="square" lIns="121904" tIns="60952" rIns="121904" bIns="60952">
            <a:spAutoFit/>
          </a:bodyPr>
          <a:lstStyle/>
          <a:p>
            <a:r>
              <a:rPr lang="en-ID" sz="4000" dirty="0">
                <a:latin typeface="Haettenschweiler" panose="020B0706040902060204" pitchFamily="34" charset="0"/>
              </a:rPr>
              <a:t>RANCANGAN PENGEMBANGAN PROGRAM 2019</a:t>
            </a:r>
          </a:p>
          <a:p>
            <a:r>
              <a:rPr lang="en-ID" sz="2700" dirty="0">
                <a:latin typeface="Haettenschweiler" panose="020B0706040902060204" pitchFamily="34" charset="0"/>
              </a:rPr>
              <a:t>          Sub </a:t>
            </a:r>
            <a:r>
              <a:rPr lang="en-ID" sz="2700" dirty="0" err="1">
                <a:latin typeface="Haettenschweiler" panose="020B0706040902060204" pitchFamily="34" charset="0"/>
              </a:rPr>
              <a:t>sektor</a:t>
            </a:r>
            <a:r>
              <a:rPr lang="en-ID" sz="2700" dirty="0">
                <a:latin typeface="Haettenschweiler" panose="020B0706040902060204" pitchFamily="34" charset="0"/>
              </a:rPr>
              <a:t> </a:t>
            </a:r>
            <a:r>
              <a:rPr lang="en-ID" sz="2700" dirty="0" err="1">
                <a:latin typeface="Haettenschweiler" panose="020B0706040902060204" pitchFamily="34" charset="0"/>
              </a:rPr>
              <a:t>Pertanian</a:t>
            </a:r>
            <a:endParaRPr lang="id-ID" sz="2700" dirty="0">
              <a:latin typeface="Haettenschweiler" panose="020B0706040902060204" pitchFamily="34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363922"/>
              </p:ext>
            </p:extLst>
          </p:nvPr>
        </p:nvGraphicFramePr>
        <p:xfrm>
          <a:off x="191164" y="1150420"/>
          <a:ext cx="3800232" cy="3359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0" name="Worksheet" r:id="rId4" imgW="3816214" imgH="3606756" progId="Excel.Sheet.12">
                  <p:embed/>
                </p:oleObj>
              </mc:Choice>
              <mc:Fallback>
                <p:oleObj name="Worksheet" r:id="rId4" imgW="3816214" imgH="360675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1164" y="1150420"/>
                        <a:ext cx="3800232" cy="335972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4870724"/>
              </p:ext>
            </p:extLst>
          </p:nvPr>
        </p:nvGraphicFramePr>
        <p:xfrm>
          <a:off x="4148234" y="1150420"/>
          <a:ext cx="4062301" cy="349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1" name="Worksheet" r:id="rId7" imgW="3816214" imgH="3606756" progId="Excel.Sheet.12">
                  <p:embed/>
                </p:oleObj>
              </mc:Choice>
              <mc:Fallback>
                <p:oleObj name="Worksheet" r:id="rId7" imgW="3816214" imgH="360675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148234" y="1150420"/>
                        <a:ext cx="4062301" cy="3499325"/>
                      </a:xfrm>
                      <a:prstGeom prst="rect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6601819"/>
              </p:ext>
            </p:extLst>
          </p:nvPr>
        </p:nvGraphicFramePr>
        <p:xfrm>
          <a:off x="8332324" y="1143737"/>
          <a:ext cx="3746928" cy="31469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2" name="Worksheet" r:id="rId10" imgW="3816214" imgH="3314700" progId="Excel.Sheet.12">
                  <p:embed/>
                </p:oleObj>
              </mc:Choice>
              <mc:Fallback>
                <p:oleObj name="Worksheet" r:id="rId10" imgW="3816214" imgH="33147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332324" y="1143737"/>
                        <a:ext cx="3746928" cy="3146967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69119" y="4819899"/>
            <a:ext cx="11170739" cy="170386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FFFF00"/>
              </a:gs>
            </a:gsLst>
            <a:lin ang="5400000" scaled="1"/>
          </a:gradFill>
          <a:ln>
            <a:solidFill>
              <a:schemeClr val="tx1"/>
            </a:solidFill>
          </a:ln>
        </p:spPr>
        <p:txBody>
          <a:bodyPr wrap="square" lIns="102423" tIns="51211" rIns="102423" bIns="51211" rtlCol="0">
            <a:spAutoFit/>
          </a:bodyPr>
          <a:lstStyle/>
          <a:p>
            <a:pPr marL="320071" indent="-320071">
              <a:buFont typeface="Wingdings" pitchFamily="2" charset="2"/>
              <a:buChar char="q"/>
            </a:pPr>
            <a:r>
              <a:rPr lang="en-US" sz="1700" b="1" dirty="0"/>
              <a:t>LOKASI PENGEMBANGAN BERADA DI LOKASI KEGIATAN </a:t>
            </a:r>
            <a:r>
              <a:rPr lang="en-US" sz="1700" b="1" i="1" dirty="0"/>
              <a:t>COOPERATIF FARMING </a:t>
            </a:r>
            <a:r>
              <a:rPr lang="en-US" sz="1700" b="1" dirty="0"/>
              <a:t>(TH. 2009 </a:t>
            </a:r>
            <a:r>
              <a:rPr lang="en-US" sz="1700" b="1" dirty="0" err="1"/>
              <a:t>s.d.</a:t>
            </a:r>
            <a:r>
              <a:rPr lang="en-US" sz="1700" b="1" dirty="0"/>
              <a:t> 2016) DI 82 LOKASI/GAPOKTAN;</a:t>
            </a:r>
          </a:p>
          <a:p>
            <a:pPr marL="320071" indent="-320071">
              <a:buFont typeface="Wingdings" pitchFamily="2" charset="2"/>
              <a:buChar char="q"/>
            </a:pPr>
            <a:r>
              <a:rPr lang="en-US" sz="1700" b="1" dirty="0"/>
              <a:t>KEBERADAAN ALSINTAN, SDM DAN DUKUNGAN LAHAN CUKUP POTENSIAL;</a:t>
            </a:r>
          </a:p>
          <a:p>
            <a:pPr marL="320071" indent="-320071">
              <a:buFont typeface="Wingdings" pitchFamily="2" charset="2"/>
              <a:buChar char="q"/>
            </a:pPr>
            <a:r>
              <a:rPr lang="en-US" sz="1700" b="1" dirty="0"/>
              <a:t>MASING LOKASI MENCAKUP KAWASAN 100 S.D. 200 HA;</a:t>
            </a:r>
          </a:p>
          <a:p>
            <a:pPr marL="320071" indent="-320071">
              <a:buFont typeface="Wingdings" pitchFamily="2" charset="2"/>
              <a:buChar char="q"/>
            </a:pPr>
            <a:r>
              <a:rPr lang="en-US" sz="1700" b="1" dirty="0"/>
              <a:t>PENGEMBANGAN PROGRAM HULU HILIR TAHUN 2019 DIPROYESIKAN UNTUK KAWASAN SELUAS 8.200 HA S.D. 16.000 HEKTAR;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946493" y="7093920"/>
            <a:ext cx="2844800" cy="365125"/>
          </a:xfrm>
        </p:spPr>
        <p:txBody>
          <a:bodyPr/>
          <a:lstStyle/>
          <a:p>
            <a:fld id="{F2315F34-DEEC-4E7C-A435-555C1B5858E0}" type="slidenum">
              <a:rPr lang="en-US" sz="2700">
                <a:solidFill>
                  <a:schemeClr val="tx1"/>
                </a:solidFill>
                <a:latin typeface="Impact" panose="020B0806030902050204" pitchFamily="34" charset="0"/>
              </a:rPr>
              <a:t>9</a:t>
            </a:fld>
            <a:endParaRPr lang="en-US" sz="27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 bwMode="auto">
          <a:xfrm>
            <a:off x="11472597" y="6390333"/>
            <a:ext cx="493009" cy="357191"/>
          </a:xfrm>
          <a:prstGeom prst="ellipse">
            <a:avLst/>
          </a:prstGeom>
          <a:solidFill>
            <a:schemeClr val="tx2">
              <a:lumMod val="75000"/>
            </a:schemeClr>
          </a:solidFill>
          <a:ln w="38100" cap="flat" cmpd="sng" algn="ctr">
            <a:solidFill>
              <a:srgbClr val="FFFF00"/>
            </a:solidFill>
            <a:prstDash val="solid"/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0" tIns="0" rIns="0" bIns="0" anchor="ctr" anchorCtr="1">
            <a:noAutofit/>
          </a:bodyPr>
          <a:lstStyle/>
          <a:p>
            <a:pPr algn="ctr" defTabSz="1219170">
              <a:defRPr/>
            </a:pPr>
            <a:fld id="{FC48E368-AF4D-4E3D-8A77-F1E8A40A14C6}" type="slidenum">
              <a:rPr lang="id-ID" sz="1900" i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pPr algn="ctr" defTabSz="1219170">
                <a:defRPr/>
              </a:pPr>
              <a:t>9</a:t>
            </a:fld>
            <a:endParaRPr lang="id-ID" sz="19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7981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1251</Words>
  <Application>Microsoft Office PowerPoint</Application>
  <PresentationFormat>Custom</PresentationFormat>
  <Paragraphs>232</Paragraphs>
  <Slides>31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Office Theme</vt:lpstr>
      <vt:lpstr>Worksheet</vt:lpstr>
      <vt:lpstr>PowerPoint Presentation</vt:lpstr>
      <vt:lpstr>A. MODEL HULU HILIR AGROMARITIM SEKTOR PERTANIAN</vt:lpstr>
      <vt:lpstr>1. LATAR BELAKANG</vt:lpstr>
      <vt:lpstr>PowerPoint Presentation</vt:lpstr>
      <vt:lpstr>PowerPoint Presentation</vt:lpstr>
      <vt:lpstr>PowerPoint Presentation</vt:lpstr>
      <vt:lpstr> MODEL PENGUATAN KELEMBAGAAN</vt:lpstr>
      <vt:lpstr>PERAN KELOMPOK KERJA AGRIBISNIS</vt:lpstr>
      <vt:lpstr>PowerPoint Presentation</vt:lpstr>
      <vt:lpstr>PowerPoint Presentation</vt:lpstr>
      <vt:lpstr>PowerPoint Presentation</vt:lpstr>
      <vt:lpstr>B. HASIL IMPLEMENTASI LAPANGAN</vt:lpstr>
      <vt:lpstr>LOKASI RINTISAN AWAL</vt:lpstr>
      <vt:lpstr>PowerPoint Presentation</vt:lpstr>
      <vt:lpstr>PowerPoint Presentation</vt:lpstr>
      <vt:lpstr>PERHITUNGAN RIIL NILAI TAMBAH PER HEKTAR  DI HULU HILIR UNIT SUGIHWARAS, JOMBANG  </vt:lpstr>
      <vt:lpstr>PowerPoint Presentation</vt:lpstr>
      <vt:lpstr>C. PENUTUP</vt:lpstr>
      <vt:lpstr>KESIMPULAN</vt:lpstr>
      <vt:lpstr>PowerPoint Presentation</vt:lpstr>
      <vt:lpstr>PowerPoint Presentation</vt:lpstr>
      <vt:lpstr>PROFIL ALAT  PENGGILINGAN  DI UNIT HULU HILIR GAPOKTAN SUGIWARAS KEC. NGORO, KABUPATEN JOMBANG </vt:lpstr>
      <vt:lpstr>PowerPoint Presentation</vt:lpstr>
      <vt:lpstr>PowerPoint Presentation</vt:lpstr>
      <vt:lpstr>PowerPoint Presentation</vt:lpstr>
      <vt:lpstr>PROFIL ALAT PENGGILINGAN  UNIT HULU HILIR GAPOKTAN POJOKKULON KEC. KESAMBEN, KABUPATEN JOMBANG </vt:lpstr>
      <vt:lpstr>KEGIATAN FISIK DI UNIT POJOK KULON - JOMBANG</vt:lpstr>
      <vt:lpstr>KEGIATAN FISIK DI UNIT POJOK KULON - JOMBANG</vt:lpstr>
      <vt:lpstr>KEGIATAN FISIK DI UNIT TUBAN</vt:lpstr>
      <vt:lpstr>KEGIATAN FISIK DI UNIT TUBAN</vt:lpstr>
      <vt:lpstr>TERIMA KASIH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Pertanian Jatim</cp:lastModifiedBy>
  <cp:revision>66</cp:revision>
  <dcterms:created xsi:type="dcterms:W3CDTF">2017-10-04T09:49:19Z</dcterms:created>
  <dcterms:modified xsi:type="dcterms:W3CDTF">2019-02-26T03:18:15Z</dcterms:modified>
</cp:coreProperties>
</file>