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68B-5DC9-40E8-8B0C-B80F8960944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40B2-0C0D-4FB9-842A-AFABC5A86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68B-5DC9-40E8-8B0C-B80F8960944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40B2-0C0D-4FB9-842A-AFABC5A86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68B-5DC9-40E8-8B0C-B80F8960944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40B2-0C0D-4FB9-842A-AFABC5A86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si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A874E-6EB6-46CA-A24F-C518F74EA1CF}" type="datetime1">
              <a:rPr lang="id-ID"/>
              <a:pPr>
                <a:defRPr/>
              </a:pPr>
              <a:t>25/02/2019</a:t>
            </a:fld>
            <a:endParaRPr lang="id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00825" y="6173788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4FD14-92AA-4803-8943-9AAA9835888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68B-5DC9-40E8-8B0C-B80F8960944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40B2-0C0D-4FB9-842A-AFABC5A86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68B-5DC9-40E8-8B0C-B80F8960944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40B2-0C0D-4FB9-842A-AFABC5A86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68B-5DC9-40E8-8B0C-B80F8960944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40B2-0C0D-4FB9-842A-AFABC5A86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68B-5DC9-40E8-8B0C-B80F8960944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40B2-0C0D-4FB9-842A-AFABC5A86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68B-5DC9-40E8-8B0C-B80F8960944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40B2-0C0D-4FB9-842A-AFABC5A86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68B-5DC9-40E8-8B0C-B80F8960944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40B2-0C0D-4FB9-842A-AFABC5A86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68B-5DC9-40E8-8B0C-B80F8960944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40B2-0C0D-4FB9-842A-AFABC5A86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68B-5DC9-40E8-8B0C-B80F8960944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40B2-0C0D-4FB9-842A-AFABC5A86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5768B-5DC9-40E8-8B0C-B80F8960944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B40B2-0C0D-4FB9-842A-AFABC5A86E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72200" y="0"/>
            <a:ext cx="2971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838200"/>
            <a:ext cx="83820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  <a:ea typeface="+mj-ea"/>
                <a:cs typeface="+mj-cs"/>
              </a:rPr>
              <a:t>KREDIT CHANNELING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  <a:ea typeface="+mj-ea"/>
                <a:cs typeface="+mj-cs"/>
              </a:rPr>
              <a:t>DANA BERGULIR &amp;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Rockwell Extra Bold" pitchFamily="18" charset="0"/>
              <a:ea typeface="+mj-ea"/>
              <a:cs typeface="+mj-cs"/>
            </a:endParaRPr>
          </a:p>
          <a:p>
            <a:pPr lvl="0" algn="ctr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  <a:ea typeface="+mj-ea"/>
                <a:cs typeface="+mj-cs"/>
              </a:rPr>
              <a:t>PROGRAM HULU HILIR AGRO MARITIM</a:t>
            </a:r>
          </a:p>
          <a:p>
            <a:pPr lvl="0" algn="ctr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Plantagenet Cherokee" pitchFamily="18" charset="0"/>
                <a:ea typeface="+mj-ea"/>
                <a:cs typeface="+mj-cs"/>
              </a:rPr>
              <a:t>KOMODITAS PERTANIAN PERIKANAN DAN PERKEBUNAN PROVINSI  JAWA TIMUR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lantagenet Cherokee" pitchFamily="18" charset="0"/>
              <a:ea typeface="+mj-ea"/>
              <a:cs typeface="+mj-cs"/>
            </a:endParaRPr>
          </a:p>
        </p:txBody>
      </p:sp>
      <p:pic>
        <p:nvPicPr>
          <p:cNvPr id="4" name="Picture 2" descr="Hasil gambar untuk PERTANIAN MODE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4724400"/>
            <a:ext cx="1924537" cy="1172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Hasil gambar untuk PERTANIAN MODE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724400"/>
            <a:ext cx="2074075" cy="1164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6" descr="Hasil gambar untuk hasil pan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724400"/>
            <a:ext cx="1981200" cy="1166047"/>
          </a:xfrm>
          <a:prstGeom prst="rect">
            <a:avLst/>
          </a:prstGeom>
          <a:noFill/>
        </p:spPr>
      </p:pic>
      <p:pic>
        <p:nvPicPr>
          <p:cNvPr id="7" name="Picture 9" descr="D:\ADIT FILE MARET 2017\Logo Bank Jati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5375" y="0"/>
            <a:ext cx="2968625" cy="802547"/>
          </a:xfrm>
          <a:prstGeom prst="rect">
            <a:avLst/>
          </a:prstGeom>
          <a:noFill/>
        </p:spPr>
      </p:pic>
      <p:pic>
        <p:nvPicPr>
          <p:cNvPr id="1026" name="Picture 2" descr="Hasil gambar untuk PERTANIA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4726483"/>
            <a:ext cx="2209800" cy="1217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57613" y="1023938"/>
            <a:ext cx="1133475" cy="850900"/>
          </a:xfrm>
        </p:spPr>
      </p:pic>
      <p:pic>
        <p:nvPicPr>
          <p:cNvPr id="27651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7150" y="2538413"/>
            <a:ext cx="931863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" y="2555875"/>
            <a:ext cx="19177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3790950" y="700088"/>
            <a:ext cx="1230313" cy="257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Petani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73138" y="2074863"/>
            <a:ext cx="1230312" cy="258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Gapoktan</a:t>
            </a:r>
          </a:p>
        </p:txBody>
      </p:sp>
      <p:cxnSp>
        <p:nvCxnSpPr>
          <p:cNvPr id="5" name="Straight Arrow Connector 4"/>
          <p:cNvCxnSpPr>
            <a:stCxn id="0" idx="1"/>
            <a:endCxn id="0" idx="3"/>
          </p:cNvCxnSpPr>
          <p:nvPr/>
        </p:nvCxnSpPr>
        <p:spPr>
          <a:xfrm flipH="1">
            <a:off x="2546350" y="3005138"/>
            <a:ext cx="1320800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25713" y="1928813"/>
            <a:ext cx="528637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2</a:t>
            </a:r>
          </a:p>
        </p:txBody>
      </p:sp>
      <p:cxnSp>
        <p:nvCxnSpPr>
          <p:cNvPr id="17" name="Straight Arrow Connector 16"/>
          <p:cNvCxnSpPr>
            <a:stCxn id="0" idx="3"/>
            <a:endCxn id="0" idx="1"/>
          </p:cNvCxnSpPr>
          <p:nvPr/>
        </p:nvCxnSpPr>
        <p:spPr>
          <a:xfrm flipV="1">
            <a:off x="2546350" y="1449388"/>
            <a:ext cx="1211263" cy="1558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676900" y="1889125"/>
            <a:ext cx="2460625" cy="6302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dirty="0">
                <a:solidFill>
                  <a:schemeClr val="tx1"/>
                </a:solidFill>
              </a:rPr>
              <a:t>Modal Kerja Petani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9125" y="4195763"/>
            <a:ext cx="8027988" cy="941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dirty="0"/>
              <a:t>Bank juga dapat memberikan kredit hulu hilir kepada petani melalui gabungan kelompok tani</a:t>
            </a:r>
          </a:p>
        </p:txBody>
      </p:sp>
      <p:sp>
        <p:nvSpPr>
          <p:cNvPr id="16" name="Title 3"/>
          <p:cNvSpPr txBox="1">
            <a:spLocks/>
          </p:cNvSpPr>
          <p:nvPr/>
        </p:nvSpPr>
        <p:spPr bwMode="auto">
          <a:xfrm>
            <a:off x="236538" y="236538"/>
            <a:ext cx="2963862" cy="898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id-ID" sz="2800">
                <a:latin typeface="+mj-lt"/>
                <a:ea typeface="+mj-ea"/>
                <a:cs typeface="+mj-cs"/>
              </a:rPr>
              <a:t>Penyaluran Kredit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5163" y="1157288"/>
            <a:ext cx="931862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25" y="1731963"/>
            <a:ext cx="1919288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30713" y="2989263"/>
            <a:ext cx="110172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255713" y="1270000"/>
            <a:ext cx="1228725" cy="2587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Gapoktan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17975" y="2662238"/>
            <a:ext cx="1727200" cy="3508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Mesin Produksi</a:t>
            </a:r>
          </a:p>
        </p:txBody>
      </p:sp>
      <p:cxnSp>
        <p:nvCxnSpPr>
          <p:cNvPr id="5" name="Straight Arrow Connector 4"/>
          <p:cNvCxnSpPr>
            <a:stCxn id="0" idx="1"/>
            <a:endCxn id="0" idx="3"/>
          </p:cNvCxnSpPr>
          <p:nvPr/>
        </p:nvCxnSpPr>
        <p:spPr>
          <a:xfrm flipH="1">
            <a:off x="2932113" y="1622425"/>
            <a:ext cx="1543050" cy="561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824163" y="3190875"/>
            <a:ext cx="530225" cy="258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3</a:t>
            </a:r>
          </a:p>
        </p:txBody>
      </p:sp>
      <p:cxnSp>
        <p:nvCxnSpPr>
          <p:cNvPr id="17" name="Straight Arrow Connector 16"/>
          <p:cNvCxnSpPr>
            <a:stCxn id="0" idx="2"/>
            <a:endCxn id="0" idx="1"/>
          </p:cNvCxnSpPr>
          <p:nvPr/>
        </p:nvCxnSpPr>
        <p:spPr>
          <a:xfrm>
            <a:off x="1971675" y="2635250"/>
            <a:ext cx="2459038" cy="904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61963" y="4494213"/>
            <a:ext cx="8027987" cy="941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dirty="0"/>
              <a:t>Bank memberikan kredit Investasi untuk pembangunan gudang dan mesin melalui gapoktan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54750" y="1444625"/>
            <a:ext cx="2460625" cy="6302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dirty="0">
                <a:solidFill>
                  <a:schemeClr val="tx1"/>
                </a:solidFill>
              </a:rPr>
              <a:t>Kredit Investasi</a:t>
            </a:r>
          </a:p>
        </p:txBody>
      </p:sp>
      <p:sp>
        <p:nvSpPr>
          <p:cNvPr id="28684" name="Title 3"/>
          <p:cNvSpPr>
            <a:spLocks noGrp="1"/>
          </p:cNvSpPr>
          <p:nvPr>
            <p:ph type="title"/>
          </p:nvPr>
        </p:nvSpPr>
        <p:spPr>
          <a:xfrm>
            <a:off x="236538" y="236538"/>
            <a:ext cx="2963862" cy="898525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altLang="en-US" sz="2800" smtClean="0"/>
              <a:t>Penyaluran Kredit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236538" y="220663"/>
            <a:ext cx="3484562" cy="77311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d-ID" altLang="en-US" sz="2800" smtClean="0"/>
              <a:t>Manajemen Bisnis Perbankan</a:t>
            </a:r>
          </a:p>
        </p:txBody>
      </p:sp>
      <p:pic>
        <p:nvPicPr>
          <p:cNvPr id="30723" name="Pictur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1439863"/>
            <a:ext cx="1917700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1438" y="2689225"/>
            <a:ext cx="1103312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925513" y="1084263"/>
            <a:ext cx="1296987" cy="255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Gapoktan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56000" y="2268538"/>
            <a:ext cx="1728788" cy="3508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Mesin Produksi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03388" y="2411413"/>
            <a:ext cx="2178050" cy="828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8" name="Picture 1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1343025"/>
            <a:ext cx="1274763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6294438" y="955675"/>
            <a:ext cx="1809750" cy="336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Bulog / Pembeli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984750" y="2647950"/>
            <a:ext cx="1998663" cy="714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419350" y="2916238"/>
            <a:ext cx="449263" cy="331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54725" y="3062288"/>
            <a:ext cx="457200" cy="311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4150" y="4157663"/>
            <a:ext cx="8027988" cy="1781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>
                <a:solidFill>
                  <a:srgbClr val="FFFFFF"/>
                </a:solidFill>
                <a:cs typeface="Arial" charset="0"/>
              </a:rPr>
              <a:t>Setelah membeli gabah dari petani, gapoktan memproses gabah pada mesin, untuk proses perubahan dari gabah menjadi beras premium.</a:t>
            </a:r>
          </a:p>
          <a:p>
            <a:pPr>
              <a:defRPr/>
            </a:pPr>
            <a:r>
              <a:rPr lang="id-ID">
                <a:solidFill>
                  <a:srgbClr val="FFFFFF"/>
                </a:solidFill>
                <a:cs typeface="Arial" charset="0"/>
              </a:rPr>
              <a:t>Selanjutnya gapoktan akan menjual beras premium pada bulog selaku pembeli</a:t>
            </a:r>
            <a:r>
              <a:rPr lang="en-US">
                <a:solidFill>
                  <a:srgbClr val="FFFFFF"/>
                </a:solidFill>
                <a:cs typeface="Arial" charset="0"/>
              </a:rPr>
              <a:t>.</a:t>
            </a:r>
            <a:endParaRPr lang="id-ID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4450" y="2635250"/>
            <a:ext cx="931863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2630488"/>
            <a:ext cx="1917700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1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4175" y="2462213"/>
            <a:ext cx="12763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973138" y="2074863"/>
            <a:ext cx="1230312" cy="258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Gapoktan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40488" y="2074863"/>
            <a:ext cx="1812925" cy="258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Bulog / Pembeli</a:t>
            </a:r>
          </a:p>
        </p:txBody>
      </p:sp>
      <p:cxnSp>
        <p:nvCxnSpPr>
          <p:cNvPr id="9" name="Straight Arrow Connector 8"/>
          <p:cNvCxnSpPr>
            <a:stCxn id="0" idx="1"/>
            <a:endCxn id="0" idx="3"/>
          </p:cNvCxnSpPr>
          <p:nvPr/>
        </p:nvCxnSpPr>
        <p:spPr>
          <a:xfrm flipH="1">
            <a:off x="4786313" y="3100388"/>
            <a:ext cx="19478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0" idx="1"/>
            <a:endCxn id="0" idx="3"/>
          </p:cNvCxnSpPr>
          <p:nvPr/>
        </p:nvCxnSpPr>
        <p:spPr>
          <a:xfrm flipH="1" flipV="1">
            <a:off x="2546350" y="3081338"/>
            <a:ext cx="1308100" cy="19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84150" y="4157663"/>
            <a:ext cx="8027988" cy="1781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Hasil dari pembeli/bulog </a:t>
            </a:r>
            <a:r>
              <a:rPr lang="id-ID">
                <a:solidFill>
                  <a:srgbClr val="FFFFFF"/>
                </a:solidFill>
                <a:cs typeface="Arial" charset="0"/>
              </a:rPr>
              <a:t>tersebut dibayarkan untuk</a:t>
            </a:r>
            <a:r>
              <a:rPr lang="en-US">
                <a:solidFill>
                  <a:srgbClr val="FFFFFF"/>
                </a:solidFill>
                <a:cs typeface="Arial" charset="0"/>
              </a:rPr>
              <a:t> operasional penggilingan,</a:t>
            </a:r>
            <a:r>
              <a:rPr lang="id-ID">
                <a:solidFill>
                  <a:srgbClr val="FFFFFF"/>
                </a:solidFill>
                <a:cs typeface="Arial" charset="0"/>
              </a:rPr>
              <a:t> kredit modal kerja gapoktan dan kredit investasi gapoktan</a:t>
            </a:r>
            <a:r>
              <a:rPr lang="en-US">
                <a:solidFill>
                  <a:srgbClr val="FFFFFF"/>
                </a:solidFill>
                <a:cs typeface="Arial" charset="0"/>
              </a:rPr>
              <a:t>, serta bila terdapat kelebihan maka akan dikembalikan kepada petani secara porporasional</a:t>
            </a:r>
            <a:endParaRPr lang="id-ID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95963" y="3186113"/>
            <a:ext cx="457200" cy="311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7</a:t>
            </a:r>
            <a:endParaRPr lang="id-ID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27363" y="3208338"/>
            <a:ext cx="457200" cy="311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8</a:t>
            </a:r>
            <a:endParaRPr lang="id-ID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1225" y="1023938"/>
            <a:ext cx="1133475" cy="850900"/>
          </a:xfrm>
        </p:spPr>
      </p:pic>
      <p:pic>
        <p:nvPicPr>
          <p:cNvPr id="32771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2263" y="2555875"/>
            <a:ext cx="19177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4754563" y="700088"/>
            <a:ext cx="1230312" cy="257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Petani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36750" y="2074863"/>
            <a:ext cx="1230313" cy="258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Gapoktan</a:t>
            </a:r>
          </a:p>
        </p:txBody>
      </p:sp>
      <p:cxnSp>
        <p:nvCxnSpPr>
          <p:cNvPr id="5" name="Straight Arrow Connector 4"/>
          <p:cNvCxnSpPr>
            <a:stCxn id="0" idx="0"/>
            <a:endCxn id="0" idx="1"/>
          </p:cNvCxnSpPr>
          <p:nvPr/>
        </p:nvCxnSpPr>
        <p:spPr>
          <a:xfrm flipV="1">
            <a:off x="2551113" y="1449388"/>
            <a:ext cx="2170112" cy="1106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587750" y="1449388"/>
            <a:ext cx="530225" cy="258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9</a:t>
            </a:r>
            <a:endParaRPr lang="id-ID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4150" y="4157663"/>
            <a:ext cx="8027988" cy="1781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Inti program hulu hilir, adanya pembagian keuntungan dari gapoktan kepada petani secara proporsional, dimana selama ini peran tersebut merupakan diambil alih oleh tengkulak.</a:t>
            </a:r>
          </a:p>
          <a:p>
            <a:pPr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Apabila keuntungan dari gapoktan tidak dibagikan maka petani tidak akan mengalami keutungan melainkan menderita kerugian dari sebelum memperoleh program</a:t>
            </a:r>
            <a:endParaRPr lang="id-ID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162800" cy="8683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ALUR PROSES PEMBERIAN KREDIT CHANNELLING</a:t>
            </a:r>
            <a:br>
              <a:rPr lang="en-US" sz="2800" b="1" dirty="0" smtClean="0"/>
            </a:br>
            <a:endParaRPr lang="en-US" sz="2800" b="1" dirty="0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2" cstate="print"/>
          <a:srcRect l="8199" t="28125" r="54905" b="12500"/>
          <a:stretch>
            <a:fillRect/>
          </a:stretch>
        </p:blipFill>
        <p:spPr bwMode="auto">
          <a:xfrm>
            <a:off x="152400" y="914400"/>
            <a:ext cx="5181600" cy="499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34000" y="990600"/>
            <a:ext cx="3505200" cy="4832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/>
            <a:r>
              <a:rPr lang="en-US" sz="1400" dirty="0" smtClean="0"/>
              <a:t>KETERANGAN</a:t>
            </a:r>
          </a:p>
          <a:p>
            <a:pPr marL="342900" indent="-342900" algn="just">
              <a:buAutoNum type="arabicPeriod"/>
            </a:pPr>
            <a:r>
              <a:rPr lang="en-US" sz="1400" dirty="0" err="1" smtClean="0"/>
              <a:t>Gapoktan</a:t>
            </a:r>
            <a:r>
              <a:rPr lang="en-US" sz="1400" dirty="0" smtClean="0"/>
              <a:t> </a:t>
            </a:r>
            <a:r>
              <a:rPr lang="en-US" sz="1400" dirty="0" err="1" smtClean="0"/>
              <a:t>mengajukan</a:t>
            </a:r>
            <a:r>
              <a:rPr lang="en-US" sz="1400" dirty="0" smtClean="0"/>
              <a:t> </a:t>
            </a:r>
            <a:r>
              <a:rPr lang="en-US" sz="1400" dirty="0" err="1" smtClean="0"/>
              <a:t>permohonan</a:t>
            </a:r>
            <a:r>
              <a:rPr lang="en-US" sz="1400" dirty="0" smtClean="0"/>
              <a:t> </a:t>
            </a:r>
            <a:r>
              <a:rPr lang="en-US" sz="1400" dirty="0" err="1" smtClean="0"/>
              <a:t>kredit</a:t>
            </a:r>
            <a:r>
              <a:rPr lang="en-US" sz="1400" dirty="0" smtClean="0"/>
              <a:t> </a:t>
            </a:r>
            <a:r>
              <a:rPr lang="en-US" sz="1400" dirty="0" err="1" smtClean="0"/>
              <a:t>melalui</a:t>
            </a:r>
            <a:r>
              <a:rPr lang="en-US" sz="1400" dirty="0" smtClean="0"/>
              <a:t> </a:t>
            </a:r>
            <a:r>
              <a:rPr lang="en-US" sz="1400" dirty="0" err="1" smtClean="0"/>
              <a:t>Dinas</a:t>
            </a:r>
            <a:r>
              <a:rPr lang="en-US" sz="1400" dirty="0" smtClean="0"/>
              <a:t>/SKPD </a:t>
            </a:r>
            <a:r>
              <a:rPr lang="en-US" sz="1400" dirty="0" err="1" smtClean="0"/>
              <a:t>ataupun</a:t>
            </a:r>
            <a:r>
              <a:rPr lang="en-US" sz="1400" dirty="0" smtClean="0"/>
              <a:t>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langsung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Bank, </a:t>
            </a:r>
            <a:r>
              <a:rPr lang="en-US" sz="1400" dirty="0" err="1" smtClean="0"/>
              <a:t>disertai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rekomendasi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Dinas</a:t>
            </a:r>
            <a:r>
              <a:rPr lang="en-US" sz="1400" dirty="0" smtClean="0"/>
              <a:t> </a:t>
            </a:r>
            <a:r>
              <a:rPr lang="en-US" sz="1400" dirty="0" err="1" smtClean="0"/>
              <a:t>terkait</a:t>
            </a:r>
            <a:r>
              <a:rPr lang="en-US" sz="14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en-US" sz="1400" dirty="0" err="1" smtClean="0"/>
              <a:t>Apabila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diterima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Bank </a:t>
            </a:r>
            <a:r>
              <a:rPr lang="en-US" sz="1400" dirty="0" err="1" smtClean="0"/>
              <a:t>lengkap</a:t>
            </a:r>
            <a:r>
              <a:rPr lang="en-US" sz="1400" dirty="0" smtClean="0"/>
              <a:t>,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BI Checking</a:t>
            </a:r>
          </a:p>
          <a:p>
            <a:pPr marL="342900" indent="-342900" algn="just">
              <a:buAutoNum type="arabicPeriod"/>
            </a:pPr>
            <a:r>
              <a:rPr lang="en-US" sz="1400" dirty="0" err="1" smtClean="0"/>
              <a:t>Kemudian</a:t>
            </a:r>
            <a:r>
              <a:rPr lang="en-US" sz="1400" dirty="0" smtClean="0"/>
              <a:t>, </a:t>
            </a:r>
            <a:r>
              <a:rPr lang="en-US" sz="1400" dirty="0" err="1" smtClean="0"/>
              <a:t>jika</a:t>
            </a:r>
            <a:r>
              <a:rPr lang="en-US" sz="1400" dirty="0" smtClean="0"/>
              <a:t> </a:t>
            </a:r>
            <a:r>
              <a:rPr lang="en-US" sz="1400" dirty="0" err="1" smtClean="0"/>
              <a:t>telah</a:t>
            </a:r>
            <a:r>
              <a:rPr lang="en-US" sz="1400" dirty="0" smtClean="0"/>
              <a:t> </a:t>
            </a:r>
            <a:r>
              <a:rPr lang="en-US" sz="1400" dirty="0" err="1" smtClean="0"/>
              <a:t>lolos</a:t>
            </a:r>
            <a:r>
              <a:rPr lang="en-US" sz="1400" dirty="0" smtClean="0"/>
              <a:t> BI Checking, </a:t>
            </a:r>
            <a:r>
              <a:rPr lang="en-US" sz="1400" dirty="0" err="1" smtClean="0"/>
              <a:t>diteruskan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Survei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lokasi</a:t>
            </a:r>
            <a:r>
              <a:rPr lang="en-US" sz="14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en-US" sz="1400" dirty="0" err="1" smtClean="0"/>
              <a:t>Apabila</a:t>
            </a:r>
            <a:r>
              <a:rPr lang="en-US" sz="1400" dirty="0" smtClean="0"/>
              <a:t> </a:t>
            </a:r>
            <a:r>
              <a:rPr lang="en-US" sz="1400" dirty="0" err="1" smtClean="0"/>
              <a:t>usaha</a:t>
            </a:r>
            <a:r>
              <a:rPr lang="en-US" sz="1400" dirty="0" smtClean="0"/>
              <a:t> </a:t>
            </a:r>
            <a:r>
              <a:rPr lang="en-US" sz="1400" dirty="0" err="1" smtClean="0"/>
              <a:t>dinilai</a:t>
            </a:r>
            <a:r>
              <a:rPr lang="en-US" sz="1400" dirty="0" smtClean="0"/>
              <a:t> </a:t>
            </a:r>
            <a:r>
              <a:rPr lang="en-US" sz="1400" dirty="0" err="1" smtClean="0"/>
              <a:t>layak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dibiayai</a:t>
            </a:r>
            <a:r>
              <a:rPr lang="en-US" sz="1400" dirty="0" smtClean="0"/>
              <a:t>, </a:t>
            </a:r>
            <a:r>
              <a:rPr lang="en-US" sz="1400" dirty="0" err="1" smtClean="0"/>
              <a:t>maka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diterbitkan</a:t>
            </a:r>
            <a:r>
              <a:rPr lang="en-US" sz="1400" dirty="0" smtClean="0"/>
              <a:t> SPPK </a:t>
            </a:r>
            <a:r>
              <a:rPr lang="en-US" sz="1400" dirty="0" err="1" smtClean="0"/>
              <a:t>oleh</a:t>
            </a:r>
            <a:r>
              <a:rPr lang="en-US" sz="1400" dirty="0" smtClean="0"/>
              <a:t> Bank </a:t>
            </a:r>
            <a:r>
              <a:rPr lang="en-US" sz="1400" dirty="0" err="1" smtClean="0"/>
              <a:t>pelaksana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tembusan</a:t>
            </a:r>
            <a:r>
              <a:rPr lang="en-US" sz="1400" dirty="0" smtClean="0"/>
              <a:t> </a:t>
            </a:r>
            <a:r>
              <a:rPr lang="en-US" sz="1400" dirty="0" err="1" smtClean="0"/>
              <a:t>Dinas</a:t>
            </a:r>
            <a:r>
              <a:rPr lang="en-US" sz="1400" dirty="0" smtClean="0"/>
              <a:t> </a:t>
            </a:r>
            <a:r>
              <a:rPr lang="en-US" sz="1400" dirty="0" err="1" smtClean="0"/>
              <a:t>terkait</a:t>
            </a:r>
            <a:endParaRPr lang="en-US" sz="1400" dirty="0" smtClean="0"/>
          </a:p>
          <a:p>
            <a:pPr marL="342900" indent="-342900" algn="just">
              <a:buAutoNum type="arabicPeriod"/>
            </a:pPr>
            <a:r>
              <a:rPr lang="en-US" sz="1400" dirty="0" err="1" smtClean="0"/>
              <a:t>Kemudian</a:t>
            </a:r>
            <a:r>
              <a:rPr lang="en-US" sz="1400" dirty="0" smtClean="0"/>
              <a:t> </a:t>
            </a:r>
            <a:r>
              <a:rPr lang="en-US" sz="1400" dirty="0" err="1" smtClean="0"/>
              <a:t>diajukakan</a:t>
            </a:r>
            <a:r>
              <a:rPr lang="en-US" sz="1400" dirty="0" smtClean="0"/>
              <a:t> </a:t>
            </a:r>
            <a:r>
              <a:rPr lang="en-US" sz="1400" dirty="0" err="1" smtClean="0"/>
              <a:t>Penjaminan</a:t>
            </a:r>
            <a:r>
              <a:rPr lang="en-US" sz="1400" dirty="0" smtClean="0"/>
              <a:t> </a:t>
            </a:r>
            <a:r>
              <a:rPr lang="en-US" sz="1400" dirty="0" err="1" smtClean="0"/>
              <a:t>kepada</a:t>
            </a:r>
            <a:r>
              <a:rPr lang="en-US" sz="1400" dirty="0" smtClean="0"/>
              <a:t> Perusahaan </a:t>
            </a:r>
            <a:r>
              <a:rPr lang="en-US" sz="1400" dirty="0" err="1" smtClean="0"/>
              <a:t>Asuransi</a:t>
            </a:r>
            <a:r>
              <a:rPr lang="en-US" sz="1400" dirty="0" smtClean="0"/>
              <a:t> </a:t>
            </a:r>
            <a:r>
              <a:rPr lang="en-US" sz="1400" dirty="0" err="1" smtClean="0"/>
              <a:t>sampai</a:t>
            </a:r>
            <a:r>
              <a:rPr lang="en-US" sz="1400" dirty="0" smtClean="0"/>
              <a:t> </a:t>
            </a:r>
            <a:r>
              <a:rPr lang="en-US" sz="1400" dirty="0" err="1" smtClean="0"/>
              <a:t>penerbitan</a:t>
            </a:r>
            <a:r>
              <a:rPr lang="en-US" sz="1400" dirty="0" smtClean="0"/>
              <a:t> SP3.</a:t>
            </a:r>
          </a:p>
          <a:p>
            <a:pPr marL="342900" indent="-342900" algn="just">
              <a:buAutoNum type="arabicPeriod"/>
            </a:pPr>
            <a:r>
              <a:rPr lang="en-US" sz="1400" dirty="0" err="1" smtClean="0"/>
              <a:t>Setelah</a:t>
            </a:r>
            <a:r>
              <a:rPr lang="en-US" sz="1400" dirty="0" smtClean="0"/>
              <a:t> SP3 </a:t>
            </a:r>
            <a:r>
              <a:rPr lang="en-US" sz="1400" dirty="0" err="1" smtClean="0"/>
              <a:t>terbit</a:t>
            </a:r>
            <a:r>
              <a:rPr lang="en-US" sz="1400" dirty="0" smtClean="0"/>
              <a:t> </a:t>
            </a:r>
            <a:r>
              <a:rPr lang="en-US" sz="1400" dirty="0" err="1" smtClean="0"/>
              <a:t>maka</a:t>
            </a:r>
            <a:r>
              <a:rPr lang="en-US" sz="1400" dirty="0" smtClean="0"/>
              <a:t>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akad</a:t>
            </a:r>
            <a:r>
              <a:rPr lang="en-US" sz="1400" dirty="0" smtClean="0"/>
              <a:t> </a:t>
            </a:r>
            <a:r>
              <a:rPr lang="en-US" sz="1400" dirty="0" err="1" smtClean="0"/>
              <a:t>kredit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pencairan</a:t>
            </a:r>
            <a:r>
              <a:rPr lang="en-US" sz="1400" dirty="0" smtClean="0"/>
              <a:t> </a:t>
            </a:r>
            <a:r>
              <a:rPr lang="en-US" sz="1400" dirty="0" err="1" smtClean="0"/>
              <a:t>kredit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rekening</a:t>
            </a:r>
            <a:r>
              <a:rPr lang="en-US" sz="1400" dirty="0" smtClean="0"/>
              <a:t> </a:t>
            </a:r>
            <a:r>
              <a:rPr lang="en-US" sz="1400" dirty="0" err="1" smtClean="0"/>
              <a:t>Gapoktan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selanjutnya</a:t>
            </a:r>
            <a:r>
              <a:rPr lang="en-US" sz="1400" dirty="0" smtClean="0"/>
              <a:t> </a:t>
            </a:r>
            <a:r>
              <a:rPr lang="en-US" sz="1400" dirty="0" err="1" smtClean="0"/>
              <a:t>diteruskan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 </a:t>
            </a:r>
            <a:r>
              <a:rPr lang="en-US" sz="1400" dirty="0" err="1" smtClean="0"/>
              <a:t>rekening</a:t>
            </a:r>
            <a:r>
              <a:rPr lang="en-US" sz="1400" dirty="0" smtClean="0"/>
              <a:t> </a:t>
            </a:r>
            <a:r>
              <a:rPr lang="en-US" sz="1400" dirty="0" err="1" smtClean="0"/>
              <a:t>anggota</a:t>
            </a:r>
            <a:r>
              <a:rPr lang="en-US" sz="1400" dirty="0" smtClean="0"/>
              <a:t> yang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Bank </a:t>
            </a:r>
            <a:r>
              <a:rPr lang="en-US" sz="1400" dirty="0" err="1" smtClean="0"/>
              <a:t>Jatim</a:t>
            </a:r>
            <a:r>
              <a:rPr lang="en-US" sz="1400" dirty="0" smtClean="0"/>
              <a:t>. </a:t>
            </a:r>
            <a:r>
              <a:rPr lang="en-US" sz="1400" dirty="0" err="1" smtClean="0"/>
              <a:t>Sesuai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RDKK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KEBUTUHAN KREDIT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7199" y="838200"/>
          <a:ext cx="8404965" cy="5029200"/>
        </p:xfrm>
        <a:graphic>
          <a:graphicData uri="http://schemas.openxmlformats.org/presentationml/2006/ole">
            <p:oleObj spid="_x0000_s1026" name="Worksheet" r:id="rId3" imgW="12131143" imgH="7802808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RENCANA KEBUTUHAN BIAYA</a:t>
            </a: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5476" y="889000"/>
          <a:ext cx="8181324" cy="5054600"/>
        </p:xfrm>
        <a:graphic>
          <a:graphicData uri="http://schemas.openxmlformats.org/presentationml/2006/ole">
            <p:oleObj spid="_x0000_s2050" name="Worksheet" r:id="rId3" imgW="12275831" imgH="7254303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05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RENCANA KEBUTUHAN BIAYA</a:t>
            </a:r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15900" y="736599"/>
          <a:ext cx="7785100" cy="5260203"/>
        </p:xfrm>
        <a:graphic>
          <a:graphicData uri="http://schemas.openxmlformats.org/presentationml/2006/ole">
            <p:oleObj spid="_x0000_s3074" name="Worksheet" r:id="rId3" imgW="10363132" imgH="10728888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05600" cy="4873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SEKTOR PERIKANAN</a:t>
            </a:r>
            <a:endParaRPr lang="en-US" sz="3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685800"/>
            <a:ext cx="8620125" cy="3908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just">
              <a:spcBef>
                <a:spcPct val="20000"/>
              </a:spcBef>
              <a:defRPr/>
            </a:pPr>
            <a:r>
              <a:rPr lang="en-US" sz="2000" b="1" dirty="0" smtClean="0"/>
              <a:t>BIAYA INVESTASI – </a:t>
            </a:r>
            <a:r>
              <a:rPr lang="en-US" sz="2000" b="1" dirty="0" err="1" smtClean="0"/>
              <a:t>Rp</a:t>
            </a:r>
            <a:r>
              <a:rPr lang="en-US" sz="2000" b="1" dirty="0" smtClean="0"/>
              <a:t>. 141.500.000,- </a:t>
            </a:r>
          </a:p>
          <a:p>
            <a:pPr marL="342900" lvl="0" indent="-342900" algn="just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 err="1" smtClean="0"/>
              <a:t>Sumur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Bor</a:t>
            </a:r>
            <a:endParaRPr lang="en-US" sz="2000" b="1" dirty="0" smtClean="0"/>
          </a:p>
          <a:p>
            <a:pPr marL="342900" lvl="0" indent="-342900" algn="just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 err="1" smtClean="0"/>
              <a:t>Instalasi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Pompa</a:t>
            </a:r>
            <a:r>
              <a:rPr lang="en-US" sz="2000" b="1" dirty="0" smtClean="0"/>
              <a:t> Air</a:t>
            </a:r>
          </a:p>
          <a:p>
            <a:pPr marL="342900" lvl="0" indent="-342900" algn="just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 err="1" smtClean="0"/>
              <a:t>Genset</a:t>
            </a:r>
            <a:endParaRPr lang="en-US" sz="2000" b="1" dirty="0" smtClean="0"/>
          </a:p>
          <a:p>
            <a:pPr marL="342900" lvl="0" indent="-342900" algn="just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Listrik</a:t>
            </a:r>
            <a:endParaRPr lang="en-US" sz="2000" b="1" dirty="0" smtClean="0"/>
          </a:p>
          <a:p>
            <a:pPr marL="342900" lvl="0" indent="-342900" algn="just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 err="1" smtClean="0"/>
              <a:t>Rumah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Jaga</a:t>
            </a:r>
            <a:endParaRPr lang="en-US" sz="2000" b="1" dirty="0" smtClean="0"/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sz="2000" b="1" dirty="0" smtClean="0"/>
              <a:t>BIAYA MODAL KERJA – </a:t>
            </a:r>
            <a:r>
              <a:rPr lang="en-US" sz="2000" b="1" dirty="0" err="1" smtClean="0"/>
              <a:t>Rp</a:t>
            </a:r>
            <a:r>
              <a:rPr lang="en-US" sz="2000" b="1" dirty="0" smtClean="0"/>
              <a:t>. 86.000.000,-</a:t>
            </a:r>
          </a:p>
          <a:p>
            <a:pPr marL="342900" lvl="0" indent="-342900" algn="just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 err="1" smtClean="0"/>
              <a:t>Benih</a:t>
            </a:r>
            <a:endParaRPr lang="en-US" sz="2000" b="1" dirty="0" smtClean="0"/>
          </a:p>
          <a:p>
            <a:pPr marL="342900" lvl="0" indent="-342900" algn="just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 err="1" smtClean="0"/>
              <a:t>Pakan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Obat</a:t>
            </a:r>
            <a:endParaRPr lang="en-US" sz="2000" b="1" dirty="0" smtClean="0"/>
          </a:p>
          <a:p>
            <a:pPr marL="342900" lvl="0" indent="-342900" algn="just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 smtClean="0"/>
              <a:t>Vitamin, </a:t>
            </a:r>
            <a:r>
              <a:rPr lang="en-US" sz="2000" b="1" dirty="0" err="1" smtClean="0"/>
              <a:t>Probiotik</a:t>
            </a:r>
            <a:endParaRPr lang="en-US" sz="2000" b="1" dirty="0"/>
          </a:p>
          <a:p>
            <a:pPr marL="342900" lvl="0" indent="-342900" algn="just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 err="1" smtClean="0"/>
              <a:t>Tenaga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Kerja</a:t>
            </a:r>
            <a:endParaRPr lang="en-US" sz="2000" b="1" dirty="0" smtClean="0"/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sz="2000" b="1" dirty="0" err="1" smtClean="0"/>
              <a:t>Perkiraan</a:t>
            </a:r>
            <a:r>
              <a:rPr lang="en-US" sz="2000" b="1" dirty="0" smtClean="0"/>
              <a:t> Total </a:t>
            </a:r>
            <a:r>
              <a:rPr lang="en-US" sz="2000" b="1" dirty="0" err="1" smtClean="0"/>
              <a:t>Biaya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Rp</a:t>
            </a:r>
            <a:r>
              <a:rPr lang="en-US" sz="2000" b="1" dirty="0" smtClean="0"/>
              <a:t>. 230.000.000,- /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1500m2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sz="2000" b="1" dirty="0" smtClean="0"/>
              <a:t>1 </a:t>
            </a:r>
            <a:r>
              <a:rPr lang="en-US" sz="2000" b="1" dirty="0" err="1" smtClean="0"/>
              <a:t>Musim</a:t>
            </a:r>
            <a:r>
              <a:rPr lang="en-US" sz="2000" b="1" dirty="0" smtClean="0"/>
              <a:t> 3-4 </a:t>
            </a:r>
            <a:r>
              <a:rPr lang="en-US" sz="2000" b="1" dirty="0" err="1" smtClean="0"/>
              <a:t>Bulan</a:t>
            </a:r>
            <a:r>
              <a:rPr lang="en-US" sz="2000" b="1" dirty="0" smtClean="0"/>
              <a:t> – 3-4 kali </a:t>
            </a:r>
            <a:r>
              <a:rPr lang="en-US" sz="2000" b="1" dirty="0" err="1" smtClean="0"/>
              <a:t>Panen</a:t>
            </a:r>
            <a:r>
              <a:rPr lang="en-US" sz="2000" b="1" dirty="0" smtClean="0"/>
              <a:t> 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sz="2000" b="1" dirty="0" err="1" smtClean="0"/>
              <a:t>Pendapatan</a:t>
            </a:r>
            <a:r>
              <a:rPr lang="en-US" sz="2000" b="1" dirty="0" smtClean="0"/>
              <a:t> 2 </a:t>
            </a:r>
            <a:r>
              <a:rPr lang="en-US" sz="2000" b="1" dirty="0" err="1" smtClean="0"/>
              <a:t>Petak</a:t>
            </a:r>
            <a:r>
              <a:rPr lang="en-US" sz="2000" b="1" dirty="0" smtClean="0"/>
              <a:t> (1500m2) – 250 </a:t>
            </a:r>
            <a:r>
              <a:rPr lang="en-US" sz="2000" b="1" dirty="0" err="1" smtClean="0"/>
              <a:t>juta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8600"/>
            <a:ext cx="55626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SEKILAS TENTANG HULU HILIR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74488"/>
            <a:ext cx="8229600" cy="552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Bank </a:t>
            </a:r>
            <a:r>
              <a:rPr lang="en-US" dirty="0" err="1" smtClean="0"/>
              <a:t>Jatim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, Perkebunan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Perikanan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Penyaluran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Dana </a:t>
            </a:r>
            <a:r>
              <a:rPr lang="en-US" dirty="0" err="1" smtClean="0"/>
              <a:t>Bergulir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Hulu</a:t>
            </a:r>
            <a:r>
              <a:rPr lang="en-US" dirty="0" smtClean="0"/>
              <a:t> </a:t>
            </a:r>
            <a:r>
              <a:rPr lang="en-US" dirty="0" err="1" smtClean="0"/>
              <a:t>Hilir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2018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Sasaran</a:t>
            </a:r>
            <a:endParaRPr lang="en-US" dirty="0" smtClean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1" dirty="0" err="1">
                <a:cs typeface="Arial" panose="020B0604020202020204" pitchFamily="34" charset="0"/>
              </a:rPr>
              <a:t>Dinas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Pertanian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dan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Ketahanan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Pangan</a:t>
            </a:r>
            <a:r>
              <a:rPr lang="en-US" b="1" dirty="0">
                <a:cs typeface="Arial" panose="020B0604020202020204" pitchFamily="34" charset="0"/>
              </a:rPr>
              <a:t> :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	-  </a:t>
            </a:r>
            <a:r>
              <a:rPr lang="en-US" dirty="0" err="1">
                <a:cs typeface="Arial" panose="020B0604020202020204" pitchFamily="34" charset="0"/>
              </a:rPr>
              <a:t>Jombang</a:t>
            </a:r>
            <a:r>
              <a:rPr lang="en-US" dirty="0">
                <a:cs typeface="Arial" panose="020B0604020202020204" pitchFamily="34" charset="0"/>
              </a:rPr>
              <a:t>		:  </a:t>
            </a:r>
            <a:r>
              <a:rPr lang="en-US" dirty="0" err="1">
                <a:cs typeface="Arial" panose="020B0604020202020204" pitchFamily="34" charset="0"/>
              </a:rPr>
              <a:t>Beras</a:t>
            </a:r>
            <a:r>
              <a:rPr lang="en-US" dirty="0">
                <a:cs typeface="Arial" panose="020B0604020202020204" pitchFamily="34" charset="0"/>
              </a:rPr>
              <a:t> Premium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	-  </a:t>
            </a:r>
            <a:r>
              <a:rPr lang="en-US" dirty="0" err="1">
                <a:cs typeface="Arial" panose="020B0604020202020204" pitchFamily="34" charset="0"/>
              </a:rPr>
              <a:t>Tuban</a:t>
            </a:r>
            <a:r>
              <a:rPr lang="en-US" dirty="0">
                <a:cs typeface="Arial" panose="020B0604020202020204" pitchFamily="34" charset="0"/>
              </a:rPr>
              <a:t>		:  </a:t>
            </a:r>
            <a:r>
              <a:rPr lang="en-US" dirty="0" err="1">
                <a:cs typeface="Arial" panose="020B0604020202020204" pitchFamily="34" charset="0"/>
              </a:rPr>
              <a:t>Beras</a:t>
            </a:r>
            <a:r>
              <a:rPr lang="en-US" dirty="0">
                <a:cs typeface="Arial" panose="020B0604020202020204" pitchFamily="34" charset="0"/>
              </a:rPr>
              <a:t> Premium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	-  Malang		:  </a:t>
            </a:r>
            <a:r>
              <a:rPr lang="en-US" dirty="0" err="1">
                <a:cs typeface="Arial" panose="020B0604020202020204" pitchFamily="34" charset="0"/>
              </a:rPr>
              <a:t>Beras</a:t>
            </a:r>
            <a:r>
              <a:rPr lang="en-US" dirty="0">
                <a:cs typeface="Arial" panose="020B0604020202020204" pitchFamily="34" charset="0"/>
              </a:rPr>
              <a:t> Premium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	-  </a:t>
            </a:r>
            <a:r>
              <a:rPr lang="en-US" dirty="0" err="1">
                <a:cs typeface="Arial" panose="020B0604020202020204" pitchFamily="34" charset="0"/>
              </a:rPr>
              <a:t>Jember</a:t>
            </a:r>
            <a:r>
              <a:rPr lang="en-US" dirty="0">
                <a:cs typeface="Arial" panose="020B0604020202020204" pitchFamily="34" charset="0"/>
              </a:rPr>
              <a:t>		:  </a:t>
            </a:r>
            <a:r>
              <a:rPr lang="en-US" dirty="0" err="1">
                <a:cs typeface="Arial" panose="020B0604020202020204" pitchFamily="34" charset="0"/>
              </a:rPr>
              <a:t>Beras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Premium</a:t>
            </a:r>
            <a:endParaRPr lang="en-US" dirty="0"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1" dirty="0" err="1">
                <a:cs typeface="Arial" panose="020B0604020202020204" pitchFamily="34" charset="0"/>
              </a:rPr>
              <a:t>Dinas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Perikanan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dan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Kelautan</a:t>
            </a:r>
            <a:r>
              <a:rPr lang="en-US" b="1" dirty="0">
                <a:cs typeface="Arial" panose="020B0604020202020204" pitchFamily="34" charset="0"/>
              </a:rPr>
              <a:t> :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	-  </a:t>
            </a:r>
            <a:r>
              <a:rPr lang="en-US" dirty="0" err="1">
                <a:cs typeface="Arial" panose="020B0604020202020204" pitchFamily="34" charset="0"/>
              </a:rPr>
              <a:t>Tulungagung</a:t>
            </a:r>
            <a:r>
              <a:rPr lang="en-US" dirty="0">
                <a:cs typeface="Arial" panose="020B0604020202020204" pitchFamily="34" charset="0"/>
              </a:rPr>
              <a:t>	</a:t>
            </a:r>
            <a:r>
              <a:rPr lang="en-US" dirty="0" smtClean="0">
                <a:cs typeface="Arial" panose="020B0604020202020204" pitchFamily="34" charset="0"/>
              </a:rPr>
              <a:t>	:  </a:t>
            </a:r>
            <a:r>
              <a:rPr lang="en-US" dirty="0" err="1">
                <a:cs typeface="Arial" panose="020B0604020202020204" pitchFamily="34" charset="0"/>
              </a:rPr>
              <a:t>Ikan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Patin</a:t>
            </a:r>
            <a:endParaRPr lang="en-US" dirty="0"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	-  </a:t>
            </a:r>
            <a:r>
              <a:rPr lang="en-US" dirty="0" err="1">
                <a:cs typeface="Arial" panose="020B0604020202020204" pitchFamily="34" charset="0"/>
              </a:rPr>
              <a:t>Pasuruan</a:t>
            </a:r>
            <a:r>
              <a:rPr lang="en-US" dirty="0">
                <a:cs typeface="Arial" panose="020B0604020202020204" pitchFamily="34" charset="0"/>
              </a:rPr>
              <a:t>		:  </a:t>
            </a:r>
            <a:r>
              <a:rPr lang="en-US" dirty="0" err="1">
                <a:cs typeface="Arial" panose="020B0604020202020204" pitchFamily="34" charset="0"/>
              </a:rPr>
              <a:t>Udang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Vaname</a:t>
            </a:r>
            <a:endParaRPr lang="en-US" dirty="0"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1" dirty="0" err="1">
                <a:cs typeface="Arial" panose="020B0604020202020204" pitchFamily="34" charset="0"/>
              </a:rPr>
              <a:t>Dinas</a:t>
            </a:r>
            <a:r>
              <a:rPr lang="en-US" b="1" dirty="0">
                <a:cs typeface="Arial" panose="020B0604020202020204" pitchFamily="34" charset="0"/>
              </a:rPr>
              <a:t> Perkebunan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	-  </a:t>
            </a:r>
            <a:r>
              <a:rPr lang="en-US" dirty="0" err="1">
                <a:cs typeface="Arial" panose="020B0604020202020204" pitchFamily="34" charset="0"/>
              </a:rPr>
              <a:t>Madiun</a:t>
            </a:r>
            <a:r>
              <a:rPr lang="en-US" dirty="0">
                <a:cs typeface="Arial" panose="020B0604020202020204" pitchFamily="34" charset="0"/>
              </a:rPr>
              <a:t>		:  </a:t>
            </a:r>
            <a:r>
              <a:rPr lang="en-US" dirty="0" err="1">
                <a:cs typeface="Arial" panose="020B0604020202020204" pitchFamily="34" charset="0"/>
              </a:rPr>
              <a:t>Coklat</a:t>
            </a:r>
            <a:endParaRPr lang="en-US" dirty="0"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	-  </a:t>
            </a:r>
            <a:r>
              <a:rPr lang="en-US" dirty="0" err="1">
                <a:cs typeface="Arial" panose="020B0604020202020204" pitchFamily="34" charset="0"/>
              </a:rPr>
              <a:t>Situbondo</a:t>
            </a:r>
            <a:r>
              <a:rPr lang="en-US" dirty="0">
                <a:cs typeface="Arial" panose="020B0604020202020204" pitchFamily="34" charset="0"/>
              </a:rPr>
              <a:t>		:  Kopi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	-  </a:t>
            </a:r>
            <a:r>
              <a:rPr lang="en-US" dirty="0" err="1">
                <a:cs typeface="Arial" panose="020B0604020202020204" pitchFamily="34" charset="0"/>
              </a:rPr>
              <a:t>Bondowoso</a:t>
            </a:r>
            <a:r>
              <a:rPr lang="en-US" dirty="0">
                <a:cs typeface="Arial" panose="020B0604020202020204" pitchFamily="34" charset="0"/>
              </a:rPr>
              <a:t> 	</a:t>
            </a:r>
            <a:r>
              <a:rPr lang="en-US" dirty="0" smtClean="0">
                <a:cs typeface="Arial" panose="020B0604020202020204" pitchFamily="34" charset="0"/>
              </a:rPr>
              <a:t>	:  </a:t>
            </a:r>
            <a:r>
              <a:rPr lang="en-US" dirty="0">
                <a:cs typeface="Arial" panose="020B0604020202020204" pitchFamily="34" charset="0"/>
              </a:rPr>
              <a:t>Kopi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  	-  Kediri		:  </a:t>
            </a:r>
            <a:r>
              <a:rPr lang="en-US" dirty="0" err="1">
                <a:cs typeface="Arial" panose="020B0604020202020204" pitchFamily="34" charset="0"/>
              </a:rPr>
              <a:t>Coklat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705600" cy="4873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TESTIMONI</a:t>
            </a:r>
            <a:endParaRPr lang="en-US" sz="3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143000"/>
            <a:ext cx="8620125" cy="3908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 algn="just">
              <a:spcBef>
                <a:spcPct val="20000"/>
              </a:spcBef>
              <a:defRPr/>
            </a:pPr>
            <a:r>
              <a:rPr lang="en-US" sz="2000" b="1" dirty="0" smtClean="0"/>
              <a:t>KELEBIHAN</a:t>
            </a:r>
          </a:p>
          <a:p>
            <a:pPr marL="457200" lvl="0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dirty="0" err="1" smtClean="0"/>
              <a:t>Menurut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petani</a:t>
            </a:r>
            <a:r>
              <a:rPr lang="en-US" sz="2000" b="1" dirty="0" smtClean="0"/>
              <a:t>, program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memotong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rantai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tengkulak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pengijon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selama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membeli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gabah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murah</a:t>
            </a:r>
            <a:endParaRPr lang="en-US" sz="2000" b="1" dirty="0" smtClean="0"/>
          </a:p>
          <a:p>
            <a:pPr marL="457200" lvl="0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dirty="0" smtClean="0"/>
              <a:t>Para </a:t>
            </a:r>
            <a:r>
              <a:rPr lang="en-US" sz="2000" b="1" dirty="0" err="1" smtClean="0"/>
              <a:t>Petani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berupa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mesin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sendiri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mengolah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gabahnya</a:t>
            </a:r>
            <a:endParaRPr lang="en-US" sz="2000" b="1" dirty="0" smtClean="0"/>
          </a:p>
          <a:p>
            <a:pPr marL="457200" lvl="0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dirty="0" err="1" smtClean="0"/>
              <a:t>Beras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dihasilkan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berupa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beras</a:t>
            </a:r>
            <a:r>
              <a:rPr lang="en-US" sz="2000" b="1" dirty="0" smtClean="0"/>
              <a:t> premium, </a:t>
            </a:r>
            <a:r>
              <a:rPr lang="en-US" sz="2000" b="1" dirty="0" err="1" smtClean="0"/>
              <a:t>sehingga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menambah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menguntungkan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petani</a:t>
            </a:r>
            <a:endParaRPr lang="en-US" sz="2000" b="1" dirty="0" smtClean="0"/>
          </a:p>
          <a:p>
            <a:pPr marL="457200" lvl="0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dirty="0" err="1" smtClean="0"/>
              <a:t>Tercipta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Kemandirian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berwirausaha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1 </a:t>
            </a:r>
            <a:r>
              <a:rPr lang="en-US" sz="2000" b="1" dirty="0" err="1" smtClean="0"/>
              <a:t>Gapoktan</a:t>
            </a:r>
            <a:endParaRPr lang="en-US" sz="2000" b="1" dirty="0" smtClean="0"/>
          </a:p>
          <a:p>
            <a:pPr marL="457200" lvl="0" indent="-457200" algn="just">
              <a:spcBef>
                <a:spcPct val="20000"/>
              </a:spcBef>
              <a:buFont typeface="+mj-lt"/>
              <a:buAutoNum type="arabicPeriod"/>
              <a:defRPr/>
            </a:pPr>
            <a:endParaRPr lang="en-US" sz="2000" b="1" dirty="0"/>
          </a:p>
          <a:p>
            <a:pPr marL="457200" lvl="0" indent="-457200" algn="just">
              <a:spcBef>
                <a:spcPct val="20000"/>
              </a:spcBef>
              <a:defRPr/>
            </a:pPr>
            <a:r>
              <a:rPr lang="en-US" sz="2000" b="1" dirty="0" err="1" smtClean="0"/>
              <a:t>Kelemahan</a:t>
            </a:r>
            <a:endParaRPr lang="en-US" sz="2000" b="1" dirty="0" smtClean="0"/>
          </a:p>
          <a:p>
            <a:pPr marL="457200" lvl="0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dirty="0" err="1" smtClean="0"/>
              <a:t>Perlu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pembinaan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lanjut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kualitas</a:t>
            </a:r>
            <a:r>
              <a:rPr lang="en-US" sz="2000" b="1" dirty="0" smtClean="0"/>
              <a:t> SDM </a:t>
            </a:r>
            <a:r>
              <a:rPr lang="en-US" sz="2000" b="1" dirty="0" err="1" smtClean="0"/>
              <a:t>Petani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maupun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Gapoktan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Program </a:t>
            </a:r>
            <a:r>
              <a:rPr lang="en-US" sz="2000" b="1" dirty="0" err="1" smtClean="0"/>
              <a:t>ini</a:t>
            </a:r>
            <a:endParaRPr lang="en-US" sz="2000" b="1" dirty="0" smtClean="0"/>
          </a:p>
          <a:p>
            <a:pPr marL="457200" lvl="0" indent="-457200" algn="just">
              <a:spcBef>
                <a:spcPct val="20000"/>
              </a:spcBef>
              <a:buFont typeface="+mj-lt"/>
              <a:buAutoNum type="arabicPeriod"/>
              <a:defRPr/>
            </a:pPr>
            <a:endParaRPr lang="en-US" sz="2000" b="1" dirty="0" smtClean="0"/>
          </a:p>
          <a:p>
            <a:pPr marL="457200" lvl="0" indent="-457200" algn="just">
              <a:lnSpc>
                <a:spcPct val="200000"/>
              </a:lnSpc>
              <a:spcBef>
                <a:spcPct val="20000"/>
              </a:spcBef>
              <a:defRPr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525" y="976313"/>
            <a:ext cx="8612188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43000" y="914400"/>
            <a:ext cx="6553200" cy="152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l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TERIMA KASIH &amp; </a:t>
            </a:r>
            <a:b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SEMOGA BERMANFAAT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038600"/>
            <a:ext cx="8183562" cy="160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2400" dirty="0" smtClean="0">
                <a:solidFill>
                  <a:schemeClr val="tx1"/>
                </a:solidFill>
              </a:rPr>
              <a:t>Hubungi : </a:t>
            </a:r>
            <a:br>
              <a:rPr lang="id-ID" sz="2400" dirty="0" smtClean="0">
                <a:solidFill>
                  <a:schemeClr val="tx1"/>
                </a:solidFill>
              </a:rPr>
            </a:br>
            <a:r>
              <a:rPr lang="id-ID" sz="2400" dirty="0" smtClean="0">
                <a:solidFill>
                  <a:schemeClr val="tx1"/>
                </a:solidFill>
              </a:rPr>
              <a:t>Kantor Bank </a:t>
            </a:r>
            <a:r>
              <a:rPr lang="id-ID" sz="2400" smtClean="0">
                <a:solidFill>
                  <a:schemeClr val="tx1"/>
                </a:solidFill>
              </a:rPr>
              <a:t>Jatim </a:t>
            </a:r>
            <a:r>
              <a:rPr lang="id-ID" sz="2400" smtClean="0">
                <a:solidFill>
                  <a:schemeClr val="tx1"/>
                </a:solidFill>
              </a:rPr>
              <a:t>Terdekat</a:t>
            </a:r>
            <a:r>
              <a:rPr lang="id-ID" sz="2400" dirty="0" smtClean="0">
                <a:solidFill>
                  <a:schemeClr val="tx1"/>
                </a:solidFill>
              </a:rPr>
              <a:t/>
            </a:r>
            <a:br>
              <a:rPr lang="id-ID" sz="2400" dirty="0" smtClean="0">
                <a:solidFill>
                  <a:schemeClr val="tx1"/>
                </a:solidFill>
              </a:rPr>
            </a:br>
            <a:endParaRPr lang="id-ID" sz="2400" dirty="0">
              <a:solidFill>
                <a:srgbClr val="FF0000"/>
              </a:solidFill>
            </a:endParaRPr>
          </a:p>
        </p:txBody>
      </p:sp>
      <p:pic>
        <p:nvPicPr>
          <p:cNvPr id="80900" name="Picture 4" descr="https://encrypted-tbn3.gstatic.com/images?q=tbn:ANd9GcQqk7asIHrAvtCtqJRwGXAPcahql1AZbuwoHc6UteMAkdZ5cVx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2438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1" name="Picture 5" descr="https://encrypted-tbn3.gstatic.com/images?q=tbn:ANd9GcSMakF5ZUvmRcb1Qd7wsDsTN2pj_jlj7pV7NgROu96cwtQmw5wu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819400"/>
            <a:ext cx="2514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5562600" cy="5635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SEKILAS TENTANG HULU HILIR</a:t>
            </a:r>
            <a:br>
              <a:rPr lang="en-US" sz="3200" b="1" dirty="0" smtClean="0"/>
            </a:br>
            <a:r>
              <a:rPr lang="en-US" sz="2000" b="1" dirty="0" err="1" smtClean="0"/>
              <a:t>lanjutan</a:t>
            </a:r>
            <a:r>
              <a:rPr lang="en-US" sz="2000" b="1" dirty="0" smtClean="0"/>
              <a:t> …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71471"/>
            <a:ext cx="8229600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dirty="0" smtClean="0"/>
              <a:t>3.    </a:t>
            </a:r>
            <a:r>
              <a:rPr lang="en-US" dirty="0" err="1" smtClean="0"/>
              <a:t>Tahun</a:t>
            </a:r>
            <a:r>
              <a:rPr lang="en-US" dirty="0" smtClean="0"/>
              <a:t> 2019 </a:t>
            </a:r>
            <a:r>
              <a:rPr lang="en-US" dirty="0" err="1" smtClean="0"/>
              <a:t>Pemprov</a:t>
            </a:r>
            <a:r>
              <a:rPr lang="en-US" dirty="0" smtClean="0"/>
              <a:t> </a:t>
            </a:r>
            <a:r>
              <a:rPr lang="en-US" dirty="0" err="1" smtClean="0"/>
              <a:t>Jatim</a:t>
            </a:r>
            <a:r>
              <a:rPr lang="en-US" dirty="0" smtClean="0"/>
              <a:t> </a:t>
            </a:r>
            <a:r>
              <a:rPr lang="en-US" dirty="0" err="1" smtClean="0"/>
              <a:t>menganggarkan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Program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100 </a:t>
            </a:r>
            <a:r>
              <a:rPr lang="en-US" dirty="0" err="1" smtClean="0"/>
              <a:t>Milyar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sasarannya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en-US" dirty="0" err="1" smtClean="0"/>
              <a:t>Cabang</a:t>
            </a:r>
            <a:r>
              <a:rPr lang="en-US" dirty="0" smtClean="0"/>
              <a:t> Bank </a:t>
            </a:r>
            <a:r>
              <a:rPr lang="en-US" dirty="0" err="1" smtClean="0"/>
              <a:t>Jatim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3962400" cy="457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KETENTUAN POKOK KREDIT</a:t>
            </a:r>
            <a:endParaRPr lang="en-US" sz="24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9075" y="1120775"/>
            <a:ext cx="8696325" cy="4441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sv-SE" sz="2000" dirty="0"/>
              <a:t>Dana Dagulir modal Kerja dan Investasi dilaksanakan dengan pola </a:t>
            </a:r>
            <a:r>
              <a:rPr lang="sv-SE" sz="2000" dirty="0" smtClean="0"/>
              <a:t>Channeling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sv-SE" sz="2000" dirty="0" smtClean="0"/>
              <a:t>Gapoktan </a:t>
            </a:r>
            <a:r>
              <a:rPr lang="sv-SE" sz="2000" dirty="0"/>
              <a:t>menyerahkan Identitas seluruh anggota yang termasuk dalam RDKK</a:t>
            </a:r>
            <a:r>
              <a:rPr lang="sv-SE" sz="2000" dirty="0" smtClean="0"/>
              <a:t>.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AutoNum type="arabicPeriod" startAt="3"/>
              <a:tabLst>
                <a:tab pos="342900" algn="l"/>
              </a:tabLst>
              <a:defRPr/>
            </a:pPr>
            <a:r>
              <a:rPr lang="en-US" sz="2000" dirty="0" err="1"/>
              <a:t>Besarnya</a:t>
            </a:r>
            <a:r>
              <a:rPr lang="en-US" sz="2000" dirty="0"/>
              <a:t> Plafond </a:t>
            </a:r>
            <a:r>
              <a:rPr lang="en-US" sz="2000" dirty="0" err="1"/>
              <a:t>disesuaikan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gabungan</a:t>
            </a:r>
            <a:r>
              <a:rPr lang="en-US" sz="2000" dirty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tani</a:t>
            </a:r>
            <a:r>
              <a:rPr lang="en-US" sz="2000" dirty="0" smtClean="0"/>
              <a:t> (GAPOKTAN)/RDKK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analisa</a:t>
            </a:r>
            <a:r>
              <a:rPr lang="en-US" sz="2000" dirty="0" smtClean="0"/>
              <a:t>.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AutoNum type="arabicPeriod" startAt="3"/>
              <a:tabLst>
                <a:tab pos="342900" algn="l"/>
              </a:tabLst>
              <a:defRPr/>
            </a:pPr>
            <a:r>
              <a:rPr lang="en-US" sz="2000" dirty="0" err="1"/>
              <a:t>Suku</a:t>
            </a:r>
            <a:r>
              <a:rPr lang="en-US" sz="2000" dirty="0"/>
              <a:t> </a:t>
            </a:r>
            <a:r>
              <a:rPr lang="en-US" sz="2000" dirty="0" err="1"/>
              <a:t>bunga</a:t>
            </a:r>
            <a:r>
              <a:rPr lang="en-US" sz="2000" dirty="0"/>
              <a:t> yang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sebesar</a:t>
            </a:r>
            <a:r>
              <a:rPr lang="en-US" sz="2000" dirty="0"/>
              <a:t> 6%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endParaRPr lang="en-US" sz="2000" dirty="0" smtClean="0"/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AutoNum type="arabicPeriod" startAt="3"/>
              <a:tabLst>
                <a:tab pos="342900" algn="l"/>
              </a:tabLst>
              <a:defRPr/>
            </a:pPr>
            <a:r>
              <a:rPr lang="en-US" sz="2000" dirty="0" err="1" smtClean="0"/>
              <a:t>Jangka</a:t>
            </a:r>
            <a:r>
              <a:rPr lang="en-US" sz="2000" dirty="0" smtClean="0"/>
              <a:t> 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Kredit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5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Modal </a:t>
            </a:r>
            <a:r>
              <a:rPr lang="en-US" sz="2000" dirty="0" err="1" smtClean="0"/>
              <a:t>Kerja</a:t>
            </a:r>
            <a:r>
              <a:rPr lang="en-US" sz="2000" dirty="0" smtClean="0"/>
              <a:t> 3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disesuaikan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siklus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.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AutoNum type="arabicPeriod" startAt="3"/>
              <a:tabLst>
                <a:tab pos="342900" algn="l"/>
              </a:tabLst>
              <a:defRPr/>
            </a:pPr>
            <a:r>
              <a:rPr lang="en-US" sz="2000" dirty="0" err="1"/>
              <a:t>Angsuran</a:t>
            </a:r>
            <a:r>
              <a:rPr lang="en-US" sz="2000" dirty="0"/>
              <a:t> </a:t>
            </a:r>
            <a:r>
              <a:rPr lang="en-US" sz="2000" dirty="0" err="1"/>
              <a:t>disesuaikan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 smtClean="0"/>
              <a:t>usaha</a:t>
            </a:r>
            <a:endParaRPr lang="en-US" sz="2000" dirty="0" smtClean="0"/>
          </a:p>
          <a:p>
            <a:pPr lvl="0"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5844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3962400" cy="457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KETENTUAN POKOK KREDIT</a:t>
            </a:r>
            <a:endParaRPr lang="en-US" sz="24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9075" y="739775"/>
            <a:ext cx="8696325" cy="4441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tabLst>
                <a:tab pos="342900" algn="l"/>
              </a:tabLst>
              <a:defRPr/>
            </a:pPr>
            <a:r>
              <a:rPr lang="en-US" sz="2000" dirty="0" smtClean="0"/>
              <a:t>7.   </a:t>
            </a:r>
            <a:r>
              <a:rPr lang="en-US" sz="2000" dirty="0" err="1" smtClean="0"/>
              <a:t>Sektor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dibiayai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pertanian</a:t>
            </a:r>
            <a:r>
              <a:rPr lang="en-US" sz="2000" dirty="0"/>
              <a:t>, </a:t>
            </a:r>
            <a:r>
              <a:rPr lang="en-US" sz="2000" dirty="0" err="1"/>
              <a:t>perkebunan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perikanan</a:t>
            </a:r>
            <a:endParaRPr lang="en-US" sz="2000" dirty="0" smtClean="0"/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tabLst>
                <a:tab pos="342900" algn="l"/>
              </a:tabLst>
              <a:defRPr/>
            </a:pPr>
            <a:r>
              <a:rPr lang="en-US" sz="2000" dirty="0" smtClean="0"/>
              <a:t>8. </a:t>
            </a:r>
            <a:r>
              <a:rPr lang="en-US" sz="2000" dirty="0" err="1" smtClean="0"/>
              <a:t>Pencairan</a:t>
            </a:r>
            <a:r>
              <a:rPr lang="en-US" sz="2000" dirty="0" smtClean="0"/>
              <a:t> </a:t>
            </a:r>
            <a:r>
              <a:rPr lang="en-US" sz="2000" dirty="0" err="1"/>
              <a:t>kredit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rekening</a:t>
            </a:r>
            <a:r>
              <a:rPr lang="en-US" sz="2000" dirty="0"/>
              <a:t>  GAPOKTAN yang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smtClean="0"/>
              <a:t>di Bank </a:t>
            </a:r>
            <a:r>
              <a:rPr lang="en-US" sz="2000" dirty="0" err="1" smtClean="0"/>
              <a:t>Jatim</a:t>
            </a:r>
            <a:r>
              <a:rPr lang="en-US" sz="2000" dirty="0" smtClean="0"/>
              <a:t> </a:t>
            </a:r>
            <a:r>
              <a:rPr lang="en-US" sz="2000" dirty="0" err="1"/>
              <a:t>diteruskan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rekening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/>
              <a:t>di Bank </a:t>
            </a:r>
            <a:r>
              <a:rPr lang="en-US" sz="2000" dirty="0" err="1"/>
              <a:t>Jatim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RDKK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bertahap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fase</a:t>
            </a:r>
            <a:r>
              <a:rPr lang="en-US" sz="2000" dirty="0"/>
              <a:t> </a:t>
            </a:r>
            <a:r>
              <a:rPr lang="en-US" sz="2000" dirty="0" err="1" smtClean="0"/>
              <a:t>tanam</a:t>
            </a:r>
            <a:r>
              <a:rPr lang="en-US" sz="2000" dirty="0" smtClean="0"/>
              <a:t>.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tabLst>
                <a:tab pos="342900" algn="l"/>
              </a:tabLst>
              <a:defRPr/>
            </a:pPr>
            <a:r>
              <a:rPr lang="sv-SE" sz="2000" dirty="0" smtClean="0"/>
              <a:t>9. Pada </a:t>
            </a:r>
            <a:r>
              <a:rPr lang="sv-SE" sz="2000" dirty="0"/>
              <a:t>saat pengajuan kredit harus dilampirkan daftar anggota tetap yang disahkan oleh </a:t>
            </a:r>
            <a:r>
              <a:rPr lang="sv-SE" sz="2000" dirty="0" smtClean="0"/>
              <a:t>Dinas terkait.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tabLst>
                <a:tab pos="342900" algn="l"/>
              </a:tabLst>
              <a:defRPr/>
            </a:pPr>
            <a:r>
              <a:rPr lang="sv-SE" sz="2000" dirty="0" smtClean="0"/>
              <a:t>10.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menikmati</a:t>
            </a:r>
            <a:r>
              <a:rPr lang="en-US" sz="2000" dirty="0"/>
              <a:t> </a:t>
            </a:r>
            <a:r>
              <a:rPr lang="en-US" sz="2000" dirty="0" err="1"/>
              <a:t>kredit</a:t>
            </a:r>
            <a:r>
              <a:rPr lang="en-US" sz="2000" dirty="0"/>
              <a:t> program </a:t>
            </a:r>
            <a:r>
              <a:rPr lang="en-US" sz="2000" dirty="0" err="1"/>
              <a:t>pemerintah</a:t>
            </a:r>
            <a:r>
              <a:rPr lang="en-US" sz="2000" dirty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5844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5943600" cy="457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ALUR PROSES KERJASAMA DAN PENYALURAN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514" t="25000" r="57833" b="16667"/>
          <a:stretch>
            <a:fillRect/>
          </a:stretch>
        </p:blipFill>
        <p:spPr bwMode="auto">
          <a:xfrm>
            <a:off x="1524000" y="685800"/>
            <a:ext cx="6019800" cy="510770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4" name="Rounded Rectangle 3"/>
          <p:cNvSpPr/>
          <p:nvPr/>
        </p:nvSpPr>
        <p:spPr>
          <a:xfrm>
            <a:off x="2286000" y="1524000"/>
            <a:ext cx="1295400" cy="990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DINAS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PERTANIAN,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PERIKANAN,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PERKEBUNAN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3"/>
          <p:cNvSpPr txBox="1">
            <a:spLocks/>
          </p:cNvSpPr>
          <p:nvPr/>
        </p:nvSpPr>
        <p:spPr bwMode="auto">
          <a:xfrm>
            <a:off x="2362200" y="1905000"/>
            <a:ext cx="43434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id-ID" sz="4000" dirty="0">
                <a:latin typeface="Arial Black" pitchFamily="34" charset="0"/>
                <a:ea typeface="+mj-ea"/>
                <a:cs typeface="+mj-cs"/>
              </a:rPr>
              <a:t>Manajemen Bisnis Perbankan</a:t>
            </a:r>
          </a:p>
        </p:txBody>
      </p:sp>
      <p:sp>
        <p:nvSpPr>
          <p:cNvPr id="25610" name="AutoShape 15" descr="Image result for logo dinas pertanian provinsi jawa timur"/>
          <p:cNvSpPr>
            <a:spLocks noChangeAspect="1" noChangeArrowheads="1"/>
          </p:cNvSpPr>
          <p:nvPr/>
        </p:nvSpPr>
        <p:spPr bwMode="auto">
          <a:xfrm>
            <a:off x="144463" y="-1608138"/>
            <a:ext cx="2381250" cy="336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2320925"/>
            <a:ext cx="19177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6038" y="4692650"/>
            <a:ext cx="110172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1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4175" y="2157413"/>
            <a:ext cx="12763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3251200" y="117475"/>
            <a:ext cx="2235200" cy="5619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Dinas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Pertanian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Provinsi</a:t>
            </a:r>
            <a:r>
              <a:rPr lang="en-US" sz="1600" dirty="0">
                <a:solidFill>
                  <a:schemeClr val="tx1"/>
                </a:solidFill>
              </a:rPr>
              <a:t> + </a:t>
            </a:r>
            <a:r>
              <a:rPr lang="en-US" sz="1600" dirty="0" err="1">
                <a:solidFill>
                  <a:schemeClr val="tx1"/>
                </a:solidFill>
              </a:rPr>
              <a:t>Kab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kota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0" y="1963738"/>
            <a:ext cx="1230313" cy="258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Gapoktan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29013" y="4271963"/>
            <a:ext cx="1728787" cy="3508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Mesin Produksi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40488" y="1852613"/>
            <a:ext cx="1812925" cy="258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Buyer / </a:t>
            </a:r>
            <a:r>
              <a:rPr lang="id-ID" dirty="0">
                <a:solidFill>
                  <a:schemeClr val="tx1"/>
                </a:solidFill>
              </a:rPr>
              <a:t>Bulog</a:t>
            </a:r>
          </a:p>
        </p:txBody>
      </p:sp>
      <p:sp>
        <p:nvSpPr>
          <p:cNvPr id="18" name="Title 3"/>
          <p:cNvSpPr txBox="1">
            <a:spLocks/>
          </p:cNvSpPr>
          <p:nvPr/>
        </p:nvSpPr>
        <p:spPr bwMode="auto">
          <a:xfrm>
            <a:off x="22225" y="26988"/>
            <a:ext cx="2914650" cy="1012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id-ID" sz="2000" dirty="0">
                <a:latin typeface="Arial Black" pitchFamily="34" charset="0"/>
                <a:ea typeface="+mj-ea"/>
                <a:cs typeface="+mj-cs"/>
              </a:rPr>
              <a:t>Manajemen Bisnis Perbankan</a:t>
            </a:r>
          </a:p>
        </p:txBody>
      </p:sp>
      <p:sp>
        <p:nvSpPr>
          <p:cNvPr id="25610" name="AutoShape 15" descr="Image result for logo dinas pertanian provinsi jawa timur"/>
          <p:cNvSpPr>
            <a:spLocks noChangeAspect="1" noChangeArrowheads="1"/>
          </p:cNvSpPr>
          <p:nvPr/>
        </p:nvSpPr>
        <p:spPr bwMode="auto">
          <a:xfrm>
            <a:off x="144463" y="-1608138"/>
            <a:ext cx="2381250" cy="336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5611" name="Picture 17" descr="Image result for logo dinas pertanian provinsi jawa timu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3675" y="692150"/>
            <a:ext cx="6794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3236913" y="2501900"/>
            <a:ext cx="2235200" cy="560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Bank </a:t>
            </a:r>
            <a:r>
              <a:rPr lang="en-US" dirty="0" err="1">
                <a:solidFill>
                  <a:schemeClr val="tx1"/>
                </a:solidFill>
              </a:rPr>
              <a:t>Jatim</a:t>
            </a:r>
            <a:r>
              <a:rPr lang="en-US" dirty="0">
                <a:solidFill>
                  <a:schemeClr val="tx1"/>
                </a:solidFill>
              </a:rPr>
              <a:t> / 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Bank UMKM</a:t>
            </a: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25613" name="Picture 19" descr="Image result for logo peta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450" y="4748213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512763" y="4402138"/>
            <a:ext cx="2216150" cy="225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Petani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Pembudidaya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620838" y="3575050"/>
            <a:ext cx="0" cy="7477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716088" y="3605213"/>
            <a:ext cx="1733550" cy="67627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349750" y="1717675"/>
            <a:ext cx="14288" cy="512763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583238" y="2757488"/>
            <a:ext cx="1039812" cy="0"/>
          </a:xfrm>
          <a:prstGeom prst="straightConnector1">
            <a:avLst/>
          </a:prstGeom>
          <a:ln w="25400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63750" y="2784475"/>
            <a:ext cx="1011238" cy="0"/>
          </a:xfrm>
          <a:prstGeom prst="straightConnector1">
            <a:avLst/>
          </a:prstGeom>
          <a:ln w="25400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49750" y="3117850"/>
            <a:ext cx="14288" cy="982663"/>
          </a:xfrm>
          <a:prstGeom prst="straightConnector1">
            <a:avLst/>
          </a:prstGeom>
          <a:ln w="25400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160588" y="3394075"/>
            <a:ext cx="4503737" cy="142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3"/>
          <p:cNvSpPr txBox="1">
            <a:spLocks/>
          </p:cNvSpPr>
          <p:nvPr/>
        </p:nvSpPr>
        <p:spPr>
          <a:xfrm>
            <a:off x="914400" y="5951537"/>
            <a:ext cx="7191375" cy="906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Alur Proses Pertanian Dengan Kredit Program Hulu-Hilir</a:t>
            </a:r>
            <a:endParaRPr kumimoji="0" lang="id-ID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>
          <a:xfrm>
            <a:off x="236538" y="236538"/>
            <a:ext cx="2963862" cy="898525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altLang="en-US" sz="2800" smtClean="0"/>
              <a:t>Penyaluran Kredit</a:t>
            </a:r>
          </a:p>
        </p:txBody>
      </p:sp>
      <p:pic>
        <p:nvPicPr>
          <p:cNvPr id="26627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57613" y="1023938"/>
            <a:ext cx="1133475" cy="850900"/>
          </a:xfrm>
        </p:spPr>
      </p:pic>
      <p:pic>
        <p:nvPicPr>
          <p:cNvPr id="26628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7150" y="2511425"/>
            <a:ext cx="931863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3790950" y="700088"/>
            <a:ext cx="1230313" cy="257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Petani</a:t>
            </a:r>
          </a:p>
        </p:txBody>
      </p:sp>
      <p:cxnSp>
        <p:nvCxnSpPr>
          <p:cNvPr id="5" name="Straight Arrow Connector 4"/>
          <p:cNvCxnSpPr>
            <a:stCxn id="0" idx="0"/>
            <a:endCxn id="0" idx="2"/>
          </p:cNvCxnSpPr>
          <p:nvPr/>
        </p:nvCxnSpPr>
        <p:spPr>
          <a:xfrm flipH="1" flipV="1">
            <a:off x="4324350" y="1874838"/>
            <a:ext cx="7938" cy="636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91038" y="2074863"/>
            <a:ext cx="530225" cy="258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619125" y="4195763"/>
            <a:ext cx="8027988" cy="941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dirty="0"/>
              <a:t>Bank dapat memberikan kredit hulu hilir langsung kepada petani berupa modal kerja Petani</a:t>
            </a:r>
          </a:p>
        </p:txBody>
      </p:sp>
      <p:sp>
        <p:nvSpPr>
          <p:cNvPr id="3" name="Rectangle 2"/>
          <p:cNvSpPr/>
          <p:nvPr/>
        </p:nvSpPr>
        <p:spPr>
          <a:xfrm>
            <a:off x="282575" y="1023938"/>
            <a:ext cx="2460625" cy="63023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dirty="0">
                <a:solidFill>
                  <a:schemeClr val="tx1"/>
                </a:solidFill>
              </a:rPr>
              <a:t>Modal Kerja Petani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723</Words>
  <Application>Microsoft Office PowerPoint</Application>
  <PresentationFormat>On-screen Show (4:3)</PresentationFormat>
  <Paragraphs>125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Worksheet</vt:lpstr>
      <vt:lpstr>Slide 1</vt:lpstr>
      <vt:lpstr>SEKILAS TENTANG HULU HILIR </vt:lpstr>
      <vt:lpstr>SEKILAS TENTANG HULU HILIR lanjutan … </vt:lpstr>
      <vt:lpstr>KETENTUAN POKOK KREDIT</vt:lpstr>
      <vt:lpstr>KETENTUAN POKOK KREDIT</vt:lpstr>
      <vt:lpstr>ALUR PROSES KERJASAMA DAN PENYALURAN </vt:lpstr>
      <vt:lpstr>Slide 7</vt:lpstr>
      <vt:lpstr>Slide 8</vt:lpstr>
      <vt:lpstr>Penyaluran Kredit</vt:lpstr>
      <vt:lpstr>Slide 10</vt:lpstr>
      <vt:lpstr>Penyaluran Kredit</vt:lpstr>
      <vt:lpstr>Manajemen Bisnis Perbankan</vt:lpstr>
      <vt:lpstr>Slide 13</vt:lpstr>
      <vt:lpstr>Slide 14</vt:lpstr>
      <vt:lpstr>ALUR PROSES PEMBERIAN KREDIT CHANNELLING </vt:lpstr>
      <vt:lpstr>KEBUTUHAN KREDIT</vt:lpstr>
      <vt:lpstr>RENCANA KEBUTUHAN BIAYA</vt:lpstr>
      <vt:lpstr>RENCANA KEBUTUHAN BIAYA</vt:lpstr>
      <vt:lpstr>SEKTOR PERIKANAN</vt:lpstr>
      <vt:lpstr>TESTIMONI</vt:lpstr>
      <vt:lpstr>Slide 21</vt:lpstr>
      <vt:lpstr>Hubungi :  Kantor Bank Jatim Terdekat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0004268</dc:creator>
  <cp:lastModifiedBy>0004268</cp:lastModifiedBy>
  <cp:revision>9</cp:revision>
  <dcterms:created xsi:type="dcterms:W3CDTF">2019-02-25T06:45:50Z</dcterms:created>
  <dcterms:modified xsi:type="dcterms:W3CDTF">2019-02-25T08:14:33Z</dcterms:modified>
</cp:coreProperties>
</file>