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336" r:id="rId2"/>
    <p:sldId id="266" r:id="rId3"/>
    <p:sldId id="303" r:id="rId4"/>
    <p:sldId id="304" r:id="rId5"/>
    <p:sldId id="305" r:id="rId6"/>
    <p:sldId id="317" r:id="rId7"/>
    <p:sldId id="318" r:id="rId8"/>
    <p:sldId id="319" r:id="rId9"/>
    <p:sldId id="327" r:id="rId10"/>
    <p:sldId id="329" r:id="rId11"/>
    <p:sldId id="328" r:id="rId12"/>
    <p:sldId id="330" r:id="rId13"/>
    <p:sldId id="331" r:id="rId14"/>
    <p:sldId id="332" r:id="rId15"/>
    <p:sldId id="334" r:id="rId16"/>
    <p:sldId id="270" r:id="rId17"/>
    <p:sldId id="306" r:id="rId18"/>
    <p:sldId id="307" r:id="rId19"/>
    <p:sldId id="293" r:id="rId20"/>
    <p:sldId id="287" r:id="rId21"/>
    <p:sldId id="309" r:id="rId22"/>
    <p:sldId id="310" r:id="rId23"/>
    <p:sldId id="324" r:id="rId24"/>
    <p:sldId id="325" r:id="rId25"/>
    <p:sldId id="312" r:id="rId26"/>
    <p:sldId id="314" r:id="rId27"/>
    <p:sldId id="315" r:id="rId28"/>
    <p:sldId id="326" r:id="rId29"/>
    <p:sldId id="320" r:id="rId30"/>
    <p:sldId id="335" r:id="rId31"/>
  </p:sldIdLst>
  <p:sldSz cx="11879263" cy="7559675"/>
  <p:notesSz cx="7102475" cy="12131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553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107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660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2214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76804" algn="l" defTabSz="111072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332165" algn="l" defTabSz="111072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887526" algn="l" defTabSz="111072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442887" algn="l" defTabSz="111072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7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AA"/>
    <a:srgbClr val="FEE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>
      <p:cViewPr varScale="1">
        <p:scale>
          <a:sx n="64" d="100"/>
          <a:sy n="64" d="100"/>
        </p:scale>
        <p:origin x="762" y="78"/>
      </p:cViewPr>
      <p:guideLst>
        <p:guide orient="horz" pos="2381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A%20PAPARAN%20KOPI%20DAN%20KAKA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564480411212E-2"/>
          <c:y val="5.3472314372065961E-2"/>
          <c:w val="0.90654008929045093"/>
          <c:h val="0.47943169090607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Sheet3!$F$4</c:f>
              <c:strCache>
                <c:ptCount val="1"/>
                <c:pt idx="0">
                  <c:v>Kelompok Tani Kopi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multiLvlStrRef>
              <c:f>Sheet3!$D$5:$E$18</c:f>
              <c:multiLvlStrCache>
                <c:ptCount val="14"/>
                <c:lvl>
                  <c:pt idx="0">
                    <c:v>Bondowoso</c:v>
                  </c:pt>
                  <c:pt idx="1">
                    <c:v>Situbondo</c:v>
                  </c:pt>
                  <c:pt idx="2">
                    <c:v>Jember</c:v>
                  </c:pt>
                  <c:pt idx="3">
                    <c:v>Banyuwangi</c:v>
                  </c:pt>
                  <c:pt idx="4">
                    <c:v>Probolinggo</c:v>
                  </c:pt>
                  <c:pt idx="5">
                    <c:v>Malang</c:v>
                  </c:pt>
                  <c:pt idx="6">
                    <c:v>Pasuruan</c:v>
                  </c:pt>
                  <c:pt idx="7">
                    <c:v>Lumajang</c:v>
                  </c:pt>
                  <c:pt idx="8">
                    <c:v>Mojokerto</c:v>
                  </c:pt>
                  <c:pt idx="9">
                    <c:v>Blitar</c:v>
                  </c:pt>
                  <c:pt idx="10">
                    <c:v>Kediri </c:v>
                  </c:pt>
                  <c:pt idx="11">
                    <c:v>Tulungagung</c:v>
                  </c:pt>
                  <c:pt idx="12">
                    <c:v>Madiun</c:v>
                  </c:pt>
                  <c:pt idx="13">
                    <c:v>JUMLAH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</c:lvl>
              </c:multiLvlStrCache>
            </c:multiLvlStrRef>
          </c:cat>
          <c:val>
            <c:numRef>
              <c:f>Sheet3!$F$5:$F$18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Sheet3!$G$4</c:f>
              <c:strCache>
                <c:ptCount val="1"/>
                <c:pt idx="0">
                  <c:v>Kelompok Tani Kakao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Sheet3!$D$5:$E$18</c:f>
              <c:multiLvlStrCache>
                <c:ptCount val="14"/>
                <c:lvl>
                  <c:pt idx="0">
                    <c:v>Bondowoso</c:v>
                  </c:pt>
                  <c:pt idx="1">
                    <c:v>Situbondo</c:v>
                  </c:pt>
                  <c:pt idx="2">
                    <c:v>Jember</c:v>
                  </c:pt>
                  <c:pt idx="3">
                    <c:v>Banyuwangi</c:v>
                  </c:pt>
                  <c:pt idx="4">
                    <c:v>Probolinggo</c:v>
                  </c:pt>
                  <c:pt idx="5">
                    <c:v>Malang</c:v>
                  </c:pt>
                  <c:pt idx="6">
                    <c:v>Pasuruan</c:v>
                  </c:pt>
                  <c:pt idx="7">
                    <c:v>Lumajang</c:v>
                  </c:pt>
                  <c:pt idx="8">
                    <c:v>Mojokerto</c:v>
                  </c:pt>
                  <c:pt idx="9">
                    <c:v>Blitar</c:v>
                  </c:pt>
                  <c:pt idx="10">
                    <c:v>Kediri </c:v>
                  </c:pt>
                  <c:pt idx="11">
                    <c:v>Tulungagung</c:v>
                  </c:pt>
                  <c:pt idx="12">
                    <c:v>Madiun</c:v>
                  </c:pt>
                  <c:pt idx="13">
                    <c:v>JUMLAH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</c:lvl>
              </c:multiLvlStrCache>
            </c:multiLvlStrRef>
          </c:cat>
          <c:val>
            <c:numRef>
              <c:f>Sheet3!$G$5:$G$18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1930672"/>
        <c:axId val="1121944816"/>
      </c:barChart>
      <c:catAx>
        <c:axId val="112193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21944816"/>
        <c:crosses val="autoZero"/>
        <c:auto val="1"/>
        <c:lblAlgn val="ctr"/>
        <c:lblOffset val="100"/>
        <c:noMultiLvlLbl val="0"/>
      </c:catAx>
      <c:valAx>
        <c:axId val="112194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id-ID"/>
          </a:p>
        </c:txPr>
        <c:crossAx val="112193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6212B-398A-4C27-829E-C127D5EB4F4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D9A078-7F88-4286-87C6-DC4D0BE097D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300" b="1" dirty="0" smtClean="0">
              <a:solidFill>
                <a:schemeClr val="tx1"/>
              </a:solidFill>
            </a:rPr>
            <a:t>k</a:t>
          </a:r>
          <a:r>
            <a:rPr lang="en-US" sz="1300" b="1" dirty="0" err="1" smtClean="0">
              <a:solidFill>
                <a:schemeClr val="tx1"/>
              </a:solidFill>
            </a:rPr>
            <a:t>ualitas</a:t>
          </a:r>
          <a:r>
            <a:rPr lang="en-US" sz="1300" b="1" dirty="0" smtClean="0">
              <a:solidFill>
                <a:schemeClr val="tx1"/>
              </a:solidFill>
            </a:rPr>
            <a:t> </a:t>
          </a:r>
          <a:r>
            <a:rPr lang="en-US" sz="1300" b="1" dirty="0" err="1" smtClean="0">
              <a:solidFill>
                <a:schemeClr val="tx1"/>
              </a:solidFill>
            </a:rPr>
            <a:t>lahan</a:t>
          </a:r>
          <a:r>
            <a:rPr lang="en-US" sz="1300" b="1" dirty="0" smtClean="0">
              <a:solidFill>
                <a:schemeClr val="tx1"/>
              </a:solidFill>
            </a:rPr>
            <a:t> </a:t>
          </a:r>
          <a:r>
            <a:rPr lang="id-ID" sz="1300" b="1" dirty="0" smtClean="0">
              <a:solidFill>
                <a:schemeClr val="tx1"/>
              </a:solidFill>
            </a:rPr>
            <a:t>menurun</a:t>
          </a:r>
          <a:r>
            <a:rPr lang="en-US" sz="1300" b="1" dirty="0" smtClean="0">
              <a:solidFill>
                <a:schemeClr val="tx1"/>
              </a:solidFill>
            </a:rPr>
            <a:t> (</a:t>
          </a:r>
          <a:r>
            <a:rPr lang="id-ID" sz="1300" b="1" dirty="0" smtClean="0">
              <a:solidFill>
                <a:schemeClr val="tx1"/>
              </a:solidFill>
            </a:rPr>
            <a:t>BO</a:t>
          </a:r>
          <a:r>
            <a:rPr lang="en-US" sz="1300" b="1" dirty="0" smtClean="0">
              <a:solidFill>
                <a:schemeClr val="tx1"/>
              </a:solidFill>
            </a:rPr>
            <a:t> &lt;2 %, </a:t>
          </a:r>
          <a:r>
            <a:rPr lang="en-US" sz="1300" b="1" dirty="0" err="1" smtClean="0">
              <a:solidFill>
                <a:schemeClr val="tx1"/>
              </a:solidFill>
            </a:rPr>
            <a:t>idealnya</a:t>
          </a:r>
          <a:r>
            <a:rPr lang="en-US" sz="1300" b="1" dirty="0" smtClean="0">
              <a:solidFill>
                <a:schemeClr val="tx1"/>
              </a:solidFill>
            </a:rPr>
            <a:t> &gt; 5%)</a:t>
          </a:r>
          <a:endParaRPr lang="en-US" sz="1300" b="1" dirty="0">
            <a:solidFill>
              <a:schemeClr val="tx1"/>
            </a:solidFill>
          </a:endParaRPr>
        </a:p>
      </dgm:t>
    </dgm:pt>
    <dgm:pt modelId="{4D0E423B-8515-4B9D-9E93-080E1CD1D566}" type="parTrans" cxnId="{05E82A3C-5AE5-4969-B695-B07F21FCDCFB}">
      <dgm:prSet/>
      <dgm:spPr/>
      <dgm:t>
        <a:bodyPr/>
        <a:lstStyle/>
        <a:p>
          <a:endParaRPr lang="en-US"/>
        </a:p>
      </dgm:t>
    </dgm:pt>
    <dgm:pt modelId="{A67D456F-A1A6-474E-9C8B-74F1BC6E2A00}" type="sibTrans" cxnId="{05E82A3C-5AE5-4969-B695-B07F21FCDCFB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A498A3-5787-4A89-99EB-132F3FB448B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300" b="1" dirty="0" smtClean="0">
              <a:solidFill>
                <a:schemeClr val="tx1"/>
              </a:solidFill>
            </a:rPr>
            <a:t>GHP Tidak Dilakukan</a:t>
          </a:r>
          <a:r>
            <a:rPr lang="en-US" sz="1300" b="1" dirty="0" smtClean="0">
              <a:solidFill>
                <a:schemeClr val="tx1"/>
              </a:solidFill>
            </a:rPr>
            <a:t> (</a:t>
          </a:r>
          <a:r>
            <a:rPr lang="en-US" sz="1300" b="1" dirty="0" err="1" smtClean="0">
              <a:solidFill>
                <a:schemeClr val="tx1"/>
              </a:solidFill>
            </a:rPr>
            <a:t>mengurangi</a:t>
          </a:r>
          <a:r>
            <a:rPr lang="en-US" sz="1300" b="1" dirty="0" smtClean="0">
              <a:solidFill>
                <a:schemeClr val="tx1"/>
              </a:solidFill>
            </a:rPr>
            <a:t> </a:t>
          </a:r>
          <a:r>
            <a:rPr lang="en-US" sz="1300" b="1" dirty="0" err="1" smtClean="0">
              <a:solidFill>
                <a:schemeClr val="tx1"/>
              </a:solidFill>
            </a:rPr>
            <a:t>biaya</a:t>
          </a:r>
          <a:r>
            <a:rPr lang="en-US" sz="1300" b="1" dirty="0" smtClean="0">
              <a:solidFill>
                <a:schemeClr val="tx1"/>
              </a:solidFill>
            </a:rPr>
            <a:t> </a:t>
          </a:r>
          <a:r>
            <a:rPr lang="en-US" sz="1300" b="1" dirty="0" err="1" smtClean="0">
              <a:solidFill>
                <a:schemeClr val="tx1"/>
              </a:solidFill>
            </a:rPr>
            <a:t>produksi</a:t>
          </a:r>
          <a:r>
            <a:rPr lang="en-US" sz="1300" b="1" dirty="0" smtClean="0">
              <a:solidFill>
                <a:schemeClr val="tx1"/>
              </a:solidFill>
            </a:rPr>
            <a:t>)</a:t>
          </a:r>
          <a:endParaRPr lang="en-US" sz="1300" b="1" dirty="0">
            <a:solidFill>
              <a:schemeClr val="tx1"/>
            </a:solidFill>
          </a:endParaRPr>
        </a:p>
      </dgm:t>
    </dgm:pt>
    <dgm:pt modelId="{259C6CD7-1C1B-47E4-AAD4-F5EFD67D3914}" type="parTrans" cxnId="{FBFC1204-0483-4D92-B7BE-F13C37E7BCCF}">
      <dgm:prSet/>
      <dgm:spPr/>
      <dgm:t>
        <a:bodyPr/>
        <a:lstStyle/>
        <a:p>
          <a:endParaRPr lang="en-US"/>
        </a:p>
      </dgm:t>
    </dgm:pt>
    <dgm:pt modelId="{E4955ACC-7384-470C-93B3-5D62FA551DA2}" type="sibTrans" cxnId="{FBFC1204-0483-4D92-B7BE-F13C37E7BCCF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95DC46-7BDD-45A8-A9FE-F431E9319C3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400" b="1" dirty="0" smtClean="0">
              <a:solidFill>
                <a:schemeClr val="tx1"/>
              </a:solidFill>
            </a:rPr>
            <a:t>Kesulitan TK 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id-ID" sz="1400" b="1" dirty="0" smtClean="0">
              <a:solidFill>
                <a:schemeClr val="tx1"/>
              </a:solidFill>
            </a:rPr>
            <a:t>(Urbanisasi</a:t>
          </a:r>
          <a:r>
            <a:rPr lang="en-US" sz="1100" b="1" dirty="0" smtClean="0">
              <a:solidFill>
                <a:schemeClr val="tx1"/>
              </a:solidFill>
            </a:rPr>
            <a:t>)</a:t>
          </a:r>
          <a:endParaRPr lang="en-US" sz="1100" b="1" dirty="0">
            <a:solidFill>
              <a:schemeClr val="tx1"/>
            </a:solidFill>
          </a:endParaRPr>
        </a:p>
      </dgm:t>
    </dgm:pt>
    <dgm:pt modelId="{64757F8E-3B96-4A83-A58E-094F5CB2AFAB}" type="parTrans" cxnId="{A81EB417-876B-49DD-8040-647A1B74D331}">
      <dgm:prSet/>
      <dgm:spPr/>
      <dgm:t>
        <a:bodyPr/>
        <a:lstStyle/>
        <a:p>
          <a:endParaRPr lang="en-US"/>
        </a:p>
      </dgm:t>
    </dgm:pt>
    <dgm:pt modelId="{8CC342DF-CEE7-4467-9BA5-0EB1F23A3A48}" type="sibTrans" cxnId="{A81EB417-876B-49DD-8040-647A1B74D331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93D156-6FA8-4002-8872-DDE12E3148D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400" b="1" dirty="0" smtClean="0">
              <a:solidFill>
                <a:schemeClr val="tx1"/>
              </a:solidFill>
            </a:rPr>
            <a:t>A</a:t>
          </a:r>
          <a:r>
            <a:rPr lang="en-US" sz="1400" b="1" dirty="0" err="1" smtClean="0">
              <a:solidFill>
                <a:schemeClr val="tx1"/>
              </a:solidFill>
            </a:rPr>
            <a:t>lih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fungsi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lahan</a:t>
          </a:r>
          <a:r>
            <a:rPr lang="id-ID" sz="1400" b="1" dirty="0" smtClean="0">
              <a:solidFill>
                <a:schemeClr val="tx1"/>
              </a:solidFill>
            </a:rPr>
            <a:t> (Lahan berkurang</a:t>
          </a:r>
          <a:r>
            <a:rPr lang="id-ID" sz="1100" b="1" dirty="0" smtClean="0">
              <a:solidFill>
                <a:schemeClr val="tx1"/>
              </a:solidFill>
            </a:rPr>
            <a:t>)</a:t>
          </a:r>
          <a:endParaRPr lang="en-US" sz="1100" b="1" dirty="0">
            <a:solidFill>
              <a:schemeClr val="tx1"/>
            </a:solidFill>
          </a:endParaRPr>
        </a:p>
      </dgm:t>
    </dgm:pt>
    <dgm:pt modelId="{27865C25-891B-4670-90C1-EA3639F7D270}" type="parTrans" cxnId="{4EB2F518-785A-4152-8B48-25322404192E}">
      <dgm:prSet/>
      <dgm:spPr/>
      <dgm:t>
        <a:bodyPr/>
        <a:lstStyle/>
        <a:p>
          <a:endParaRPr lang="en-US"/>
        </a:p>
      </dgm:t>
    </dgm:pt>
    <dgm:pt modelId="{D72CCA2C-ADBB-44AC-80D0-E5F68E63134D}" type="sibTrans" cxnId="{4EB2F518-785A-4152-8B48-25322404192E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45A473-AB7D-4171-85FF-19320FF7B72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Daya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saing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rendah</a:t>
          </a:r>
          <a:endParaRPr lang="en-US" sz="1400" b="1" dirty="0">
            <a:solidFill>
              <a:schemeClr val="tx1"/>
            </a:solidFill>
          </a:endParaRPr>
        </a:p>
      </dgm:t>
    </dgm:pt>
    <dgm:pt modelId="{DB36E8F6-208B-4427-B2DA-B87D02C8790C}" type="parTrans" cxnId="{50B33459-E3BB-4323-B7FB-D7977B46AE9B}">
      <dgm:prSet/>
      <dgm:spPr/>
      <dgm:t>
        <a:bodyPr/>
        <a:lstStyle/>
        <a:p>
          <a:endParaRPr lang="en-US"/>
        </a:p>
      </dgm:t>
    </dgm:pt>
    <dgm:pt modelId="{C1E25124-5908-49C7-ADD5-77B45E975DC1}" type="sibTrans" cxnId="{50B33459-E3BB-4323-B7FB-D7977B46AE9B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372B82-9816-4FC3-AAEB-B634005C0F60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PPN 10%  (</a:t>
          </a:r>
          <a:r>
            <a:rPr lang="id-ID" sz="1400" b="1" dirty="0" smtClean="0">
              <a:solidFill>
                <a:schemeClr val="tx1"/>
              </a:solidFill>
            </a:rPr>
            <a:t>sawit,</a:t>
          </a:r>
          <a:r>
            <a:rPr lang="en-US" sz="1400" b="1" dirty="0" err="1" smtClean="0">
              <a:solidFill>
                <a:schemeClr val="tx1"/>
              </a:solidFill>
            </a:rPr>
            <a:t>kopi,kakao</a:t>
          </a:r>
          <a:r>
            <a:rPr lang="en-US" sz="1400" b="1" dirty="0" smtClean="0">
              <a:solidFill>
                <a:schemeClr val="tx1"/>
              </a:solidFill>
            </a:rPr>
            <a:t>, </a:t>
          </a:r>
          <a:r>
            <a:rPr lang="en-US" sz="1400" b="1" dirty="0" err="1" smtClean="0">
              <a:solidFill>
                <a:schemeClr val="tx1"/>
              </a:solidFill>
            </a:rPr>
            <a:t>gula</a:t>
          </a:r>
          <a:r>
            <a:rPr lang="en-US" sz="1400" b="1" dirty="0" smtClean="0">
              <a:solidFill>
                <a:schemeClr val="tx1"/>
              </a:solidFill>
            </a:rPr>
            <a:t>, </a:t>
          </a:r>
          <a:r>
            <a:rPr lang="en-US" sz="1400" b="1" dirty="0" err="1" smtClean="0">
              <a:solidFill>
                <a:schemeClr val="tx1"/>
              </a:solidFill>
            </a:rPr>
            <a:t>dll</a:t>
          </a:r>
          <a:r>
            <a:rPr lang="en-US" sz="1400" b="1" dirty="0" smtClean="0">
              <a:solidFill>
                <a:schemeClr val="tx1"/>
              </a:solidFill>
            </a:rPr>
            <a:t>)</a:t>
          </a:r>
          <a:endParaRPr lang="en-US" sz="1400" b="1" dirty="0">
            <a:solidFill>
              <a:schemeClr val="tx1"/>
            </a:solidFill>
          </a:endParaRPr>
        </a:p>
      </dgm:t>
    </dgm:pt>
    <dgm:pt modelId="{7E44FF9A-8CDA-4449-97BC-9E9D21C9F2E0}" type="parTrans" cxnId="{3B4B6B5B-88CE-445B-9713-F8C4E255481F}">
      <dgm:prSet/>
      <dgm:spPr/>
      <dgm:t>
        <a:bodyPr/>
        <a:lstStyle/>
        <a:p>
          <a:endParaRPr lang="en-US"/>
        </a:p>
      </dgm:t>
    </dgm:pt>
    <dgm:pt modelId="{44C8FEF2-DED4-4932-8B5D-6D84C3E1F3CC}" type="sibTrans" cxnId="{3B4B6B5B-88CE-445B-9713-F8C4E255481F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6F3AED-9B43-4BEA-965E-3C952A3DD406}" type="pres">
      <dgm:prSet presAssocID="{1776212B-398A-4C27-829E-C127D5EB4F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C87443-BFEF-46AB-AE61-E482D2F6CC4D}" type="pres">
      <dgm:prSet presAssocID="{C7372B82-9816-4FC3-AAEB-B634005C0F60}" presName="node" presStyleLbl="node1" presStyleIdx="0" presStyleCnt="6" custScaleX="93030" custScaleY="179333" custRadScaleRad="77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B23FF-9081-4FFB-828D-85310EE380E0}" type="pres">
      <dgm:prSet presAssocID="{C7372B82-9816-4FC3-AAEB-B634005C0F60}" presName="spNode" presStyleCnt="0"/>
      <dgm:spPr/>
    </dgm:pt>
    <dgm:pt modelId="{0052D7D1-2444-4A7D-91F2-490FDC0F34CE}" type="pres">
      <dgm:prSet presAssocID="{44C8FEF2-DED4-4932-8B5D-6D84C3E1F3CC}" presName="sibTrans" presStyleLbl="sibTrans1D1" presStyleIdx="0" presStyleCnt="6"/>
      <dgm:spPr/>
      <dgm:t>
        <a:bodyPr/>
        <a:lstStyle/>
        <a:p>
          <a:endParaRPr lang="en-US"/>
        </a:p>
      </dgm:t>
    </dgm:pt>
    <dgm:pt modelId="{EF19E267-75EC-45EC-A8DB-6743163FB57D}" type="pres">
      <dgm:prSet presAssocID="{B4D9A078-7F88-4286-87C6-DC4D0BE097D6}" presName="node" presStyleLbl="node1" presStyleIdx="1" presStyleCnt="6" custScaleX="116231" custScaleY="199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8CDA5-73C0-4671-AF35-A7F66F281F10}" type="pres">
      <dgm:prSet presAssocID="{B4D9A078-7F88-4286-87C6-DC4D0BE097D6}" presName="spNode" presStyleCnt="0"/>
      <dgm:spPr/>
    </dgm:pt>
    <dgm:pt modelId="{904611F5-CB81-44DB-B44C-8A3AB2A5CD09}" type="pres">
      <dgm:prSet presAssocID="{A67D456F-A1A6-474E-9C8B-74F1BC6E2A00}" presName="sibTrans" presStyleLbl="sibTrans1D1" presStyleIdx="1" presStyleCnt="6"/>
      <dgm:spPr/>
      <dgm:t>
        <a:bodyPr/>
        <a:lstStyle/>
        <a:p>
          <a:endParaRPr lang="en-US"/>
        </a:p>
      </dgm:t>
    </dgm:pt>
    <dgm:pt modelId="{7EE941FD-E503-4191-8C4E-F5E88632FC09}" type="pres">
      <dgm:prSet presAssocID="{6BA498A3-5787-4A89-99EB-132F3FB448BE}" presName="node" presStyleLbl="node1" presStyleIdx="2" presStyleCnt="6" custScaleX="131586" custScaleY="208578" custRadScaleRad="101780" custRadScaleInc="15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AC266-2B2B-452D-9FA9-4F8028C67726}" type="pres">
      <dgm:prSet presAssocID="{6BA498A3-5787-4A89-99EB-132F3FB448BE}" presName="spNode" presStyleCnt="0"/>
      <dgm:spPr/>
    </dgm:pt>
    <dgm:pt modelId="{4CB62220-CCE8-406E-B371-38C05D5798EB}" type="pres">
      <dgm:prSet presAssocID="{E4955ACC-7384-470C-93B3-5D62FA551DA2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6315E48-8302-4CEB-8FF3-070311F472AA}" type="pres">
      <dgm:prSet presAssocID="{5695DC46-7BDD-45A8-A9FE-F431E9319C35}" presName="node" presStyleLbl="node1" presStyleIdx="3" presStyleCnt="6" custScaleX="106945" custScaleY="199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8C8CC-7BE9-46B4-89E0-B1454A33FE89}" type="pres">
      <dgm:prSet presAssocID="{5695DC46-7BDD-45A8-A9FE-F431E9319C35}" presName="spNode" presStyleCnt="0"/>
      <dgm:spPr/>
    </dgm:pt>
    <dgm:pt modelId="{B8BC01A9-9ABD-45CF-A7A0-66C3E2340852}" type="pres">
      <dgm:prSet presAssocID="{8CC342DF-CEE7-4467-9BA5-0EB1F23A3A48}" presName="sibTrans" presStyleLbl="sibTrans1D1" presStyleIdx="3" presStyleCnt="6"/>
      <dgm:spPr/>
      <dgm:t>
        <a:bodyPr/>
        <a:lstStyle/>
        <a:p>
          <a:endParaRPr lang="en-US"/>
        </a:p>
      </dgm:t>
    </dgm:pt>
    <dgm:pt modelId="{C29FC5D9-A10A-401D-9EF1-244DF72F3085}" type="pres">
      <dgm:prSet presAssocID="{3293D156-6FA8-4002-8872-DDE12E3148DA}" presName="node" presStyleLbl="node1" presStyleIdx="4" presStyleCnt="6" custScaleY="190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08EB9-AED2-4526-8D38-5566EAB1F921}" type="pres">
      <dgm:prSet presAssocID="{3293D156-6FA8-4002-8872-DDE12E3148DA}" presName="spNode" presStyleCnt="0"/>
      <dgm:spPr/>
    </dgm:pt>
    <dgm:pt modelId="{25B183B5-8BDF-41C7-883F-F1E6A2693ED0}" type="pres">
      <dgm:prSet presAssocID="{D72CCA2C-ADBB-44AC-80D0-E5F68E63134D}" presName="sibTrans" presStyleLbl="sibTrans1D1" presStyleIdx="4" presStyleCnt="6"/>
      <dgm:spPr/>
      <dgm:t>
        <a:bodyPr/>
        <a:lstStyle/>
        <a:p>
          <a:endParaRPr lang="en-US"/>
        </a:p>
      </dgm:t>
    </dgm:pt>
    <dgm:pt modelId="{0FCD400C-F064-4BB4-B3DC-40E4C2ACC835}" type="pres">
      <dgm:prSet presAssocID="{6D45A473-AB7D-4171-85FF-19320FF7B725}" presName="node" presStyleLbl="node1" presStyleIdx="5" presStyleCnt="6" custScaleX="100823" custScaleY="106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3052F-653A-4CFC-8E82-D634AF912C78}" type="pres">
      <dgm:prSet presAssocID="{6D45A473-AB7D-4171-85FF-19320FF7B725}" presName="spNode" presStyleCnt="0"/>
      <dgm:spPr/>
    </dgm:pt>
    <dgm:pt modelId="{ECB10A9D-8DC3-4C3E-8D6B-D25F11F33030}" type="pres">
      <dgm:prSet presAssocID="{C1E25124-5908-49C7-ADD5-77B45E975DC1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4EB2F518-785A-4152-8B48-25322404192E}" srcId="{1776212B-398A-4C27-829E-C127D5EB4F41}" destId="{3293D156-6FA8-4002-8872-DDE12E3148DA}" srcOrd="4" destOrd="0" parTransId="{27865C25-891B-4670-90C1-EA3639F7D270}" sibTransId="{D72CCA2C-ADBB-44AC-80D0-E5F68E63134D}"/>
    <dgm:cxn modelId="{50B33459-E3BB-4323-B7FB-D7977B46AE9B}" srcId="{1776212B-398A-4C27-829E-C127D5EB4F41}" destId="{6D45A473-AB7D-4171-85FF-19320FF7B725}" srcOrd="5" destOrd="0" parTransId="{DB36E8F6-208B-4427-B2DA-B87D02C8790C}" sibTransId="{C1E25124-5908-49C7-ADD5-77B45E975DC1}"/>
    <dgm:cxn modelId="{E27EDDC6-8FCF-4BB6-9A96-6C9CC2595C69}" type="presOf" srcId="{C7372B82-9816-4FC3-AAEB-B634005C0F60}" destId="{F9C87443-BFEF-46AB-AE61-E482D2F6CC4D}" srcOrd="0" destOrd="0" presId="urn:microsoft.com/office/officeart/2005/8/layout/cycle6"/>
    <dgm:cxn modelId="{451FCC5B-2FA9-4E33-8E4C-BFC80E907A96}" type="presOf" srcId="{6D45A473-AB7D-4171-85FF-19320FF7B725}" destId="{0FCD400C-F064-4BB4-B3DC-40E4C2ACC835}" srcOrd="0" destOrd="0" presId="urn:microsoft.com/office/officeart/2005/8/layout/cycle6"/>
    <dgm:cxn modelId="{F021218F-5297-4904-BC49-E6D03429C85E}" type="presOf" srcId="{44C8FEF2-DED4-4932-8B5D-6D84C3E1F3CC}" destId="{0052D7D1-2444-4A7D-91F2-490FDC0F34CE}" srcOrd="0" destOrd="0" presId="urn:microsoft.com/office/officeart/2005/8/layout/cycle6"/>
    <dgm:cxn modelId="{E671E046-0459-422B-BF72-96F8E170E63F}" type="presOf" srcId="{6BA498A3-5787-4A89-99EB-132F3FB448BE}" destId="{7EE941FD-E503-4191-8C4E-F5E88632FC09}" srcOrd="0" destOrd="0" presId="urn:microsoft.com/office/officeart/2005/8/layout/cycle6"/>
    <dgm:cxn modelId="{B43FCB17-DE36-4A52-A537-DF127EAFD71B}" type="presOf" srcId="{1776212B-398A-4C27-829E-C127D5EB4F41}" destId="{DA6F3AED-9B43-4BEA-965E-3C952A3DD406}" srcOrd="0" destOrd="0" presId="urn:microsoft.com/office/officeart/2005/8/layout/cycle6"/>
    <dgm:cxn modelId="{A4E7251A-5872-4012-8BE5-EE89CF40CD2F}" type="presOf" srcId="{E4955ACC-7384-470C-93B3-5D62FA551DA2}" destId="{4CB62220-CCE8-406E-B371-38C05D5798EB}" srcOrd="0" destOrd="0" presId="urn:microsoft.com/office/officeart/2005/8/layout/cycle6"/>
    <dgm:cxn modelId="{F53E67A6-8DA0-4EF2-9B46-BC63CC6F991B}" type="presOf" srcId="{A67D456F-A1A6-474E-9C8B-74F1BC6E2A00}" destId="{904611F5-CB81-44DB-B44C-8A3AB2A5CD09}" srcOrd="0" destOrd="0" presId="urn:microsoft.com/office/officeart/2005/8/layout/cycle6"/>
    <dgm:cxn modelId="{3B4B6B5B-88CE-445B-9713-F8C4E255481F}" srcId="{1776212B-398A-4C27-829E-C127D5EB4F41}" destId="{C7372B82-9816-4FC3-AAEB-B634005C0F60}" srcOrd="0" destOrd="0" parTransId="{7E44FF9A-8CDA-4449-97BC-9E9D21C9F2E0}" sibTransId="{44C8FEF2-DED4-4932-8B5D-6D84C3E1F3CC}"/>
    <dgm:cxn modelId="{A69C1E8A-D7C0-49B0-B020-74E5A2591FE7}" type="presOf" srcId="{D72CCA2C-ADBB-44AC-80D0-E5F68E63134D}" destId="{25B183B5-8BDF-41C7-883F-F1E6A2693ED0}" srcOrd="0" destOrd="0" presId="urn:microsoft.com/office/officeart/2005/8/layout/cycle6"/>
    <dgm:cxn modelId="{FCD33CF2-CD64-44EA-9549-25A6EB1C23FD}" type="presOf" srcId="{3293D156-6FA8-4002-8872-DDE12E3148DA}" destId="{C29FC5D9-A10A-401D-9EF1-244DF72F3085}" srcOrd="0" destOrd="0" presId="urn:microsoft.com/office/officeart/2005/8/layout/cycle6"/>
    <dgm:cxn modelId="{1BCEBAFF-1067-40D3-A7AE-431B96FCF062}" type="presOf" srcId="{B4D9A078-7F88-4286-87C6-DC4D0BE097D6}" destId="{EF19E267-75EC-45EC-A8DB-6743163FB57D}" srcOrd="0" destOrd="0" presId="urn:microsoft.com/office/officeart/2005/8/layout/cycle6"/>
    <dgm:cxn modelId="{FBFC1204-0483-4D92-B7BE-F13C37E7BCCF}" srcId="{1776212B-398A-4C27-829E-C127D5EB4F41}" destId="{6BA498A3-5787-4A89-99EB-132F3FB448BE}" srcOrd="2" destOrd="0" parTransId="{259C6CD7-1C1B-47E4-AAD4-F5EFD67D3914}" sibTransId="{E4955ACC-7384-470C-93B3-5D62FA551DA2}"/>
    <dgm:cxn modelId="{05E82A3C-5AE5-4969-B695-B07F21FCDCFB}" srcId="{1776212B-398A-4C27-829E-C127D5EB4F41}" destId="{B4D9A078-7F88-4286-87C6-DC4D0BE097D6}" srcOrd="1" destOrd="0" parTransId="{4D0E423B-8515-4B9D-9E93-080E1CD1D566}" sibTransId="{A67D456F-A1A6-474E-9C8B-74F1BC6E2A00}"/>
    <dgm:cxn modelId="{17A02C71-9EAB-4F3F-B0B7-FB3D8EF2204D}" type="presOf" srcId="{8CC342DF-CEE7-4467-9BA5-0EB1F23A3A48}" destId="{B8BC01A9-9ABD-45CF-A7A0-66C3E2340852}" srcOrd="0" destOrd="0" presId="urn:microsoft.com/office/officeart/2005/8/layout/cycle6"/>
    <dgm:cxn modelId="{64442661-335D-4043-84AA-EF18B24A10AB}" type="presOf" srcId="{5695DC46-7BDD-45A8-A9FE-F431E9319C35}" destId="{A6315E48-8302-4CEB-8FF3-070311F472AA}" srcOrd="0" destOrd="0" presId="urn:microsoft.com/office/officeart/2005/8/layout/cycle6"/>
    <dgm:cxn modelId="{CFE6560B-43BD-49DA-978D-094EBE5CD9CE}" type="presOf" srcId="{C1E25124-5908-49C7-ADD5-77B45E975DC1}" destId="{ECB10A9D-8DC3-4C3E-8D6B-D25F11F33030}" srcOrd="0" destOrd="0" presId="urn:microsoft.com/office/officeart/2005/8/layout/cycle6"/>
    <dgm:cxn modelId="{A81EB417-876B-49DD-8040-647A1B74D331}" srcId="{1776212B-398A-4C27-829E-C127D5EB4F41}" destId="{5695DC46-7BDD-45A8-A9FE-F431E9319C35}" srcOrd="3" destOrd="0" parTransId="{64757F8E-3B96-4A83-A58E-094F5CB2AFAB}" sibTransId="{8CC342DF-CEE7-4467-9BA5-0EB1F23A3A48}"/>
    <dgm:cxn modelId="{C1E659A7-9526-4272-BF7C-12FE5516A743}" type="presParOf" srcId="{DA6F3AED-9B43-4BEA-965E-3C952A3DD406}" destId="{F9C87443-BFEF-46AB-AE61-E482D2F6CC4D}" srcOrd="0" destOrd="0" presId="urn:microsoft.com/office/officeart/2005/8/layout/cycle6"/>
    <dgm:cxn modelId="{3EE31E1B-D960-48F9-B59E-F55CB0C6DE7D}" type="presParOf" srcId="{DA6F3AED-9B43-4BEA-965E-3C952A3DD406}" destId="{A1AB23FF-9081-4FFB-828D-85310EE380E0}" srcOrd="1" destOrd="0" presId="urn:microsoft.com/office/officeart/2005/8/layout/cycle6"/>
    <dgm:cxn modelId="{A68012F2-C1EE-433C-B46E-CDB3FF94E1E5}" type="presParOf" srcId="{DA6F3AED-9B43-4BEA-965E-3C952A3DD406}" destId="{0052D7D1-2444-4A7D-91F2-490FDC0F34CE}" srcOrd="2" destOrd="0" presId="urn:microsoft.com/office/officeart/2005/8/layout/cycle6"/>
    <dgm:cxn modelId="{4C90A5DF-9333-4501-9DF9-79A54980ED1E}" type="presParOf" srcId="{DA6F3AED-9B43-4BEA-965E-3C952A3DD406}" destId="{EF19E267-75EC-45EC-A8DB-6743163FB57D}" srcOrd="3" destOrd="0" presId="urn:microsoft.com/office/officeart/2005/8/layout/cycle6"/>
    <dgm:cxn modelId="{A3855711-9A69-42BA-95B7-3F0BD496EDE1}" type="presParOf" srcId="{DA6F3AED-9B43-4BEA-965E-3C952A3DD406}" destId="{39B8CDA5-73C0-4671-AF35-A7F66F281F10}" srcOrd="4" destOrd="0" presId="urn:microsoft.com/office/officeart/2005/8/layout/cycle6"/>
    <dgm:cxn modelId="{8CF4005C-F035-4E7C-BC13-05FA3F8AA31D}" type="presParOf" srcId="{DA6F3AED-9B43-4BEA-965E-3C952A3DD406}" destId="{904611F5-CB81-44DB-B44C-8A3AB2A5CD09}" srcOrd="5" destOrd="0" presId="urn:microsoft.com/office/officeart/2005/8/layout/cycle6"/>
    <dgm:cxn modelId="{4EBEB623-59F6-4ECD-B53C-A534957A4435}" type="presParOf" srcId="{DA6F3AED-9B43-4BEA-965E-3C952A3DD406}" destId="{7EE941FD-E503-4191-8C4E-F5E88632FC09}" srcOrd="6" destOrd="0" presId="urn:microsoft.com/office/officeart/2005/8/layout/cycle6"/>
    <dgm:cxn modelId="{4B2B46E2-562D-46A2-A457-5FE99AB66389}" type="presParOf" srcId="{DA6F3AED-9B43-4BEA-965E-3C952A3DD406}" destId="{864AC266-2B2B-452D-9FA9-4F8028C67726}" srcOrd="7" destOrd="0" presId="urn:microsoft.com/office/officeart/2005/8/layout/cycle6"/>
    <dgm:cxn modelId="{70AB694C-A5D6-4BE9-B074-9E899BC909A8}" type="presParOf" srcId="{DA6F3AED-9B43-4BEA-965E-3C952A3DD406}" destId="{4CB62220-CCE8-406E-B371-38C05D5798EB}" srcOrd="8" destOrd="0" presId="urn:microsoft.com/office/officeart/2005/8/layout/cycle6"/>
    <dgm:cxn modelId="{E0B96E1F-D205-4580-814D-F5A914099200}" type="presParOf" srcId="{DA6F3AED-9B43-4BEA-965E-3C952A3DD406}" destId="{A6315E48-8302-4CEB-8FF3-070311F472AA}" srcOrd="9" destOrd="0" presId="urn:microsoft.com/office/officeart/2005/8/layout/cycle6"/>
    <dgm:cxn modelId="{3891F247-D43B-485D-AF31-527D59F7B817}" type="presParOf" srcId="{DA6F3AED-9B43-4BEA-965E-3C952A3DD406}" destId="{0018C8CC-7BE9-46B4-89E0-B1454A33FE89}" srcOrd="10" destOrd="0" presId="urn:microsoft.com/office/officeart/2005/8/layout/cycle6"/>
    <dgm:cxn modelId="{BC252161-E929-4751-A50C-0B46C1711D87}" type="presParOf" srcId="{DA6F3AED-9B43-4BEA-965E-3C952A3DD406}" destId="{B8BC01A9-9ABD-45CF-A7A0-66C3E2340852}" srcOrd="11" destOrd="0" presId="urn:microsoft.com/office/officeart/2005/8/layout/cycle6"/>
    <dgm:cxn modelId="{EB255E0C-1223-4689-A94C-735F3BBEA942}" type="presParOf" srcId="{DA6F3AED-9B43-4BEA-965E-3C952A3DD406}" destId="{C29FC5D9-A10A-401D-9EF1-244DF72F3085}" srcOrd="12" destOrd="0" presId="urn:microsoft.com/office/officeart/2005/8/layout/cycle6"/>
    <dgm:cxn modelId="{EFFAAE7A-9550-46DC-899F-90989E8639ED}" type="presParOf" srcId="{DA6F3AED-9B43-4BEA-965E-3C952A3DD406}" destId="{2AE08EB9-AED2-4526-8D38-5566EAB1F921}" srcOrd="13" destOrd="0" presId="urn:microsoft.com/office/officeart/2005/8/layout/cycle6"/>
    <dgm:cxn modelId="{DBA91485-A710-4AD4-91F0-BEB3B6E7771D}" type="presParOf" srcId="{DA6F3AED-9B43-4BEA-965E-3C952A3DD406}" destId="{25B183B5-8BDF-41C7-883F-F1E6A2693ED0}" srcOrd="14" destOrd="0" presId="urn:microsoft.com/office/officeart/2005/8/layout/cycle6"/>
    <dgm:cxn modelId="{F77728CF-DE58-4457-9589-CDB2512D847C}" type="presParOf" srcId="{DA6F3AED-9B43-4BEA-965E-3C952A3DD406}" destId="{0FCD400C-F064-4BB4-B3DC-40E4C2ACC835}" srcOrd="15" destOrd="0" presId="urn:microsoft.com/office/officeart/2005/8/layout/cycle6"/>
    <dgm:cxn modelId="{30C58607-FC84-4C38-A495-4CA52826DFF8}" type="presParOf" srcId="{DA6F3AED-9B43-4BEA-965E-3C952A3DD406}" destId="{7A03052F-653A-4CFC-8E82-D634AF912C78}" srcOrd="16" destOrd="0" presId="urn:microsoft.com/office/officeart/2005/8/layout/cycle6"/>
    <dgm:cxn modelId="{6532ACF5-AB64-4A6E-A94F-3CA25356C252}" type="presParOf" srcId="{DA6F3AED-9B43-4BEA-965E-3C952A3DD406}" destId="{ECB10A9D-8DC3-4C3E-8D6B-D25F11F3303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5131B-9B23-4237-9372-E57FDBE386C7}" type="doc">
      <dgm:prSet loTypeId="urn:microsoft.com/office/officeart/2005/8/layout/vList3#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F0C5FC-F59B-4B3A-AB63-37C97A009770}" type="pres">
      <dgm:prSet presAssocID="{10E5131B-9B23-4237-9372-E57FDBE386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67C96-21B2-4413-BB7C-CE00A6BF1F24}" type="presOf" srcId="{10E5131B-9B23-4237-9372-E57FDBE386C7}" destId="{97F0C5FC-F59B-4B3A-AB63-37C97A009770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5131B-9B23-4237-9372-E57FDBE386C7}" type="doc">
      <dgm:prSet loTypeId="urn:microsoft.com/office/officeart/2005/8/layout/vList3#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F0C5FC-F59B-4B3A-AB63-37C97A009770}" type="pres">
      <dgm:prSet presAssocID="{10E5131B-9B23-4237-9372-E57FDBE386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571D3-19C1-4D30-ABC6-97A3ACC4CE72}" type="presOf" srcId="{10E5131B-9B23-4237-9372-E57FDBE386C7}" destId="{97F0C5FC-F59B-4B3A-AB63-37C97A009770}" srcOrd="0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173DD-707E-420F-A148-6C8C95FEF49B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9295834-E4C4-4A89-8370-D33C1E3809EC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AREAL</a:t>
          </a:r>
        </a:p>
        <a:p>
          <a:r>
            <a:rPr lang="en-US" b="1" dirty="0" smtClean="0">
              <a:solidFill>
                <a:schemeClr val="tx1"/>
              </a:solidFill>
            </a:rPr>
            <a:t>58.019 Ha</a:t>
          </a:r>
          <a:endParaRPr lang="id-ID" b="1" dirty="0">
            <a:solidFill>
              <a:schemeClr val="tx1"/>
            </a:solidFill>
          </a:endParaRPr>
        </a:p>
      </dgm:t>
    </dgm:pt>
    <dgm:pt modelId="{6BC0379F-6A8F-4FA7-A447-2D1192D66886}" type="parTrans" cxnId="{426B7BA0-F00E-4C8E-A322-0132D29D1AB3}">
      <dgm:prSet/>
      <dgm:spPr/>
      <dgm:t>
        <a:bodyPr/>
        <a:lstStyle/>
        <a:p>
          <a:endParaRPr lang="id-ID"/>
        </a:p>
      </dgm:t>
    </dgm:pt>
    <dgm:pt modelId="{43B39A4F-8CCF-4818-BF2C-2F8BDFB0594F}" type="sibTrans" cxnId="{426B7BA0-F00E-4C8E-A322-0132D29D1AB3}">
      <dgm:prSet/>
      <dgm:spPr/>
      <dgm:t>
        <a:bodyPr/>
        <a:lstStyle/>
        <a:p>
          <a:endParaRPr lang="id-ID"/>
        </a:p>
      </dgm:t>
    </dgm:pt>
    <dgm:pt modelId="{3570EF74-3EB3-4842-AC52-6B7B6CEA1BF4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PRODUKSI</a:t>
          </a:r>
        </a:p>
        <a:p>
          <a:r>
            <a:rPr lang="en-US" b="1" smtClean="0">
              <a:solidFill>
                <a:schemeClr val="tx1"/>
              </a:solidFill>
            </a:rPr>
            <a:t>33.146 </a:t>
          </a:r>
          <a:r>
            <a:rPr lang="en-US" b="1" dirty="0" smtClean="0">
              <a:solidFill>
                <a:schemeClr val="tx1"/>
              </a:solidFill>
            </a:rPr>
            <a:t>Ton</a:t>
          </a:r>
          <a:endParaRPr lang="id-ID" b="1" dirty="0">
            <a:solidFill>
              <a:schemeClr val="tx1"/>
            </a:solidFill>
          </a:endParaRPr>
        </a:p>
      </dgm:t>
    </dgm:pt>
    <dgm:pt modelId="{575F9E0C-509C-4132-9991-9CAE7C6861D8}" type="parTrans" cxnId="{3F3C72BD-B3CB-408A-B300-EA7E7B91843E}">
      <dgm:prSet/>
      <dgm:spPr/>
      <dgm:t>
        <a:bodyPr/>
        <a:lstStyle/>
        <a:p>
          <a:endParaRPr lang="id-ID"/>
        </a:p>
      </dgm:t>
    </dgm:pt>
    <dgm:pt modelId="{0C66D7F7-0061-41AA-960A-D89212E9E0D0}" type="sibTrans" cxnId="{3F3C72BD-B3CB-408A-B300-EA7E7B91843E}">
      <dgm:prSet/>
      <dgm:spPr/>
      <dgm:t>
        <a:bodyPr/>
        <a:lstStyle/>
        <a:p>
          <a:endParaRPr lang="id-ID"/>
        </a:p>
      </dgm:t>
    </dgm:pt>
    <dgm:pt modelId="{29BEC459-CD61-4FBA-94A2-FB160D7C299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KONSUMSI KAKAO JATIM</a:t>
          </a:r>
        </a:p>
        <a:p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21.015 Ton / </a:t>
          </a:r>
          <a:r>
            <a:rPr lang="en-US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</a:t>
          </a:r>
        </a:p>
        <a:p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(0,5 Kg/</a:t>
          </a:r>
          <a:r>
            <a:rPr lang="en-US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Kapita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sz="1600" b="0" dirty="0" smtClean="0">
              <a:solidFill>
                <a:schemeClr val="tx1"/>
              </a:solidFill>
              <a:effectLst/>
            </a:rPr>
            <a:t>)</a:t>
          </a:r>
          <a:endParaRPr lang="id-ID" sz="1600" b="0" dirty="0">
            <a:solidFill>
              <a:schemeClr val="tx1"/>
            </a:solidFill>
            <a:effectLst/>
          </a:endParaRPr>
        </a:p>
      </dgm:t>
    </dgm:pt>
    <dgm:pt modelId="{DA510286-F237-4D75-A10F-08071B9D0C57}" type="parTrans" cxnId="{7F786A73-17B7-4726-8BD0-76175437E77C}">
      <dgm:prSet/>
      <dgm:spPr/>
      <dgm:t>
        <a:bodyPr/>
        <a:lstStyle/>
        <a:p>
          <a:endParaRPr lang="id-ID"/>
        </a:p>
      </dgm:t>
    </dgm:pt>
    <dgm:pt modelId="{237B1DF6-8587-4C5A-9C1C-AAE6C391302E}" type="sibTrans" cxnId="{7F786A73-17B7-4726-8BD0-76175437E77C}">
      <dgm:prSet/>
      <dgm:spPr/>
      <dgm:t>
        <a:bodyPr/>
        <a:lstStyle/>
        <a:p>
          <a:endParaRPr lang="id-ID"/>
        </a:p>
      </dgm:t>
    </dgm:pt>
    <dgm:pt modelId="{DBEE1E2E-A1D0-41A1-A742-BA446C7EF7AB}">
      <dgm:prSet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SURPLUS  12.131 Ton</a:t>
          </a:r>
          <a:endParaRPr lang="id-ID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F296B3-AFAC-4EA5-895D-1DD3566FC657}" type="parTrans" cxnId="{24AE68EE-B3D1-4E9D-89CF-982CF8BF9ED7}">
      <dgm:prSet/>
      <dgm:spPr/>
      <dgm:t>
        <a:bodyPr/>
        <a:lstStyle/>
        <a:p>
          <a:endParaRPr lang="id-ID"/>
        </a:p>
      </dgm:t>
    </dgm:pt>
    <dgm:pt modelId="{93810330-0930-4F69-B370-CE5A4E7EE5EE}" type="sibTrans" cxnId="{24AE68EE-B3D1-4E9D-89CF-982CF8BF9ED7}">
      <dgm:prSet/>
      <dgm:spPr/>
      <dgm:t>
        <a:bodyPr/>
        <a:lstStyle/>
        <a:p>
          <a:endParaRPr lang="id-ID"/>
        </a:p>
      </dgm:t>
    </dgm:pt>
    <dgm:pt modelId="{6E511C92-7C36-4EC3-9FE2-C7E784521ADE}" type="pres">
      <dgm:prSet presAssocID="{8AD173DD-707E-420F-A148-6C8C95FEF49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363906-E70E-4AF4-8B4B-5F8050B808A0}" type="pres">
      <dgm:prSet presAssocID="{8AD173DD-707E-420F-A148-6C8C95FEF49B}" presName="diamond" presStyleLbl="bgShp" presStyleIdx="0" presStyleCnt="1" custScaleX="120804" custLinFactNeighborX="8986"/>
      <dgm:spPr>
        <a:solidFill>
          <a:schemeClr val="accent5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en-US"/>
        </a:p>
      </dgm:t>
    </dgm:pt>
    <dgm:pt modelId="{7FD2E8F2-E01C-463B-A700-ED58E2745CA2}" type="pres">
      <dgm:prSet presAssocID="{8AD173DD-707E-420F-A148-6C8C95FEF49B}" presName="quad1" presStyleLbl="node1" presStyleIdx="0" presStyleCnt="4" custScaleY="48613" custLinFactNeighborX="-14779" custLinFactNeighborY="-392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301F34-2150-4A1F-9137-C0A0AB1B82C6}" type="pres">
      <dgm:prSet presAssocID="{8AD173DD-707E-420F-A148-6C8C95FEF49B}" presName="quad2" presStyleLbl="node1" presStyleIdx="1" presStyleCnt="4" custScaleY="47737" custLinFactNeighborX="17144" custLinFactNeighborY="-38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399E4-0708-4FB6-9736-757615E4E478}" type="pres">
      <dgm:prSet presAssocID="{8AD173DD-707E-420F-A148-6C8C95FEF49B}" presName="quad3" presStyleLbl="node1" presStyleIdx="2" presStyleCnt="4" custScaleX="180224" custScaleY="52739" custLinFactNeighborX="78408" custLinFactNeighborY="-74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5B0912-B039-46FE-B668-686EA6F8DA91}" type="pres">
      <dgm:prSet presAssocID="{8AD173DD-707E-420F-A148-6C8C95FEF49B}" presName="quad4" presStyleLbl="node1" presStyleIdx="3" presStyleCnt="4" custScaleX="179343" custScaleY="22607" custLinFactNeighborX="-29328" custLinFactNeighborY="-31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F3C72BD-B3CB-408A-B300-EA7E7B91843E}" srcId="{8AD173DD-707E-420F-A148-6C8C95FEF49B}" destId="{3570EF74-3EB3-4842-AC52-6B7B6CEA1BF4}" srcOrd="1" destOrd="0" parTransId="{575F9E0C-509C-4132-9991-9CAE7C6861D8}" sibTransId="{0C66D7F7-0061-41AA-960A-D89212E9E0D0}"/>
    <dgm:cxn modelId="{426B7BA0-F00E-4C8E-A322-0132D29D1AB3}" srcId="{8AD173DD-707E-420F-A148-6C8C95FEF49B}" destId="{B9295834-E4C4-4A89-8370-D33C1E3809EC}" srcOrd="0" destOrd="0" parTransId="{6BC0379F-6A8F-4FA7-A447-2D1192D66886}" sibTransId="{43B39A4F-8CCF-4818-BF2C-2F8BDFB0594F}"/>
    <dgm:cxn modelId="{7D0E006E-9392-4A2A-9203-2C8E029D28CE}" type="presOf" srcId="{29BEC459-CD61-4FBA-94A2-FB160D7C299A}" destId="{458399E4-0708-4FB6-9736-757615E4E478}" srcOrd="0" destOrd="0" presId="urn:microsoft.com/office/officeart/2005/8/layout/matrix3"/>
    <dgm:cxn modelId="{24AE68EE-B3D1-4E9D-89CF-982CF8BF9ED7}" srcId="{8AD173DD-707E-420F-A148-6C8C95FEF49B}" destId="{DBEE1E2E-A1D0-41A1-A742-BA446C7EF7AB}" srcOrd="3" destOrd="0" parTransId="{42F296B3-AFAC-4EA5-895D-1DD3566FC657}" sibTransId="{93810330-0930-4F69-B370-CE5A4E7EE5EE}"/>
    <dgm:cxn modelId="{6A368B8C-8E48-4113-AC06-F19F20FF47D8}" type="presOf" srcId="{DBEE1E2E-A1D0-41A1-A742-BA446C7EF7AB}" destId="{0D5B0912-B039-46FE-B668-686EA6F8DA91}" srcOrd="0" destOrd="0" presId="urn:microsoft.com/office/officeart/2005/8/layout/matrix3"/>
    <dgm:cxn modelId="{1082C257-C611-4088-A50F-E7F842433034}" type="presOf" srcId="{B9295834-E4C4-4A89-8370-D33C1E3809EC}" destId="{7FD2E8F2-E01C-463B-A700-ED58E2745CA2}" srcOrd="0" destOrd="0" presId="urn:microsoft.com/office/officeart/2005/8/layout/matrix3"/>
    <dgm:cxn modelId="{A2CAC982-1FBC-4A6F-BF0A-873F13CECFAD}" type="presOf" srcId="{8AD173DD-707E-420F-A148-6C8C95FEF49B}" destId="{6E511C92-7C36-4EC3-9FE2-C7E784521ADE}" srcOrd="0" destOrd="0" presId="urn:microsoft.com/office/officeart/2005/8/layout/matrix3"/>
    <dgm:cxn modelId="{7F786A73-17B7-4726-8BD0-76175437E77C}" srcId="{8AD173DD-707E-420F-A148-6C8C95FEF49B}" destId="{29BEC459-CD61-4FBA-94A2-FB160D7C299A}" srcOrd="2" destOrd="0" parTransId="{DA510286-F237-4D75-A10F-08071B9D0C57}" sibTransId="{237B1DF6-8587-4C5A-9C1C-AAE6C391302E}"/>
    <dgm:cxn modelId="{B394B283-DE12-46DD-B266-FD3D4BA4165C}" type="presOf" srcId="{3570EF74-3EB3-4842-AC52-6B7B6CEA1BF4}" destId="{00301F34-2150-4A1F-9137-C0A0AB1B82C6}" srcOrd="0" destOrd="0" presId="urn:microsoft.com/office/officeart/2005/8/layout/matrix3"/>
    <dgm:cxn modelId="{4336F26A-6BE6-4BFA-AA35-763A768B0F53}" type="presParOf" srcId="{6E511C92-7C36-4EC3-9FE2-C7E784521ADE}" destId="{1D363906-E70E-4AF4-8B4B-5F8050B808A0}" srcOrd="0" destOrd="0" presId="urn:microsoft.com/office/officeart/2005/8/layout/matrix3"/>
    <dgm:cxn modelId="{2310A89C-41B2-4556-95B9-B8C4A82BAEF5}" type="presParOf" srcId="{6E511C92-7C36-4EC3-9FE2-C7E784521ADE}" destId="{7FD2E8F2-E01C-463B-A700-ED58E2745CA2}" srcOrd="1" destOrd="0" presId="urn:microsoft.com/office/officeart/2005/8/layout/matrix3"/>
    <dgm:cxn modelId="{FE3D1AAC-978F-4B78-B17A-016B7DC596FB}" type="presParOf" srcId="{6E511C92-7C36-4EC3-9FE2-C7E784521ADE}" destId="{00301F34-2150-4A1F-9137-C0A0AB1B82C6}" srcOrd="2" destOrd="0" presId="urn:microsoft.com/office/officeart/2005/8/layout/matrix3"/>
    <dgm:cxn modelId="{83C7E689-FE9E-44F0-8985-9AC74B3F24BD}" type="presParOf" srcId="{6E511C92-7C36-4EC3-9FE2-C7E784521ADE}" destId="{458399E4-0708-4FB6-9736-757615E4E478}" srcOrd="3" destOrd="0" presId="urn:microsoft.com/office/officeart/2005/8/layout/matrix3"/>
    <dgm:cxn modelId="{AA09124B-198B-415F-A464-37659EC64984}" type="presParOf" srcId="{6E511C92-7C36-4EC3-9FE2-C7E784521ADE}" destId="{0D5B0912-B039-46FE-B668-686EA6F8DA9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BA741A-5986-45B6-8350-8A29D957AE6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0AFB797-688D-4010-AD01-0E65FFE5656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POTENSI</a:t>
          </a:r>
          <a:endParaRPr lang="id-ID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111B82-9F50-476E-80BA-222FF3F2D654}" type="parTrans" cxnId="{BE680A92-2F1F-45F3-AEAC-ECB913CDC7BA}">
      <dgm:prSet/>
      <dgm:spPr/>
      <dgm:t>
        <a:bodyPr/>
        <a:lstStyle/>
        <a:p>
          <a:endParaRPr lang="id-ID" b="1">
            <a:solidFill>
              <a:schemeClr val="bg1"/>
            </a:solidFill>
          </a:endParaRPr>
        </a:p>
      </dgm:t>
    </dgm:pt>
    <dgm:pt modelId="{94C1B1AF-B7C8-40D7-A17C-F004BB49C24A}" type="sibTrans" cxnId="{BE680A92-2F1F-45F3-AEAC-ECB913CDC7BA}">
      <dgm:prSet/>
      <dgm:spPr/>
      <dgm:t>
        <a:bodyPr/>
        <a:lstStyle/>
        <a:p>
          <a:endParaRPr lang="id-ID" b="1">
            <a:solidFill>
              <a:schemeClr val="bg1"/>
            </a:solidFill>
          </a:endParaRPr>
        </a:p>
      </dgm:t>
    </dgm:pt>
    <dgm:pt modelId="{EB9B1F85-27C4-4D0F-AAB8-A6EFA777F53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KONSUMSI</a:t>
          </a:r>
          <a:endParaRPr lang="id-ID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CB2902-ED09-42E5-A4C3-F5BA5EF2212E}" type="parTrans" cxnId="{A0C0B51A-048D-4109-82BA-2C213C3EF8A3}">
      <dgm:prSet/>
      <dgm:spPr/>
      <dgm:t>
        <a:bodyPr/>
        <a:lstStyle/>
        <a:p>
          <a:endParaRPr lang="id-ID" b="1">
            <a:solidFill>
              <a:schemeClr val="bg1"/>
            </a:solidFill>
          </a:endParaRPr>
        </a:p>
      </dgm:t>
    </dgm:pt>
    <dgm:pt modelId="{46886BE2-66FE-433F-8CB9-5B6D5EB3303E}" type="sibTrans" cxnId="{A0C0B51A-048D-4109-82BA-2C213C3EF8A3}">
      <dgm:prSet/>
      <dgm:spPr/>
      <dgm:t>
        <a:bodyPr/>
        <a:lstStyle/>
        <a:p>
          <a:endParaRPr lang="id-ID" b="1">
            <a:solidFill>
              <a:schemeClr val="bg1"/>
            </a:solidFill>
          </a:endParaRPr>
        </a:p>
      </dgm:t>
    </dgm:pt>
    <dgm:pt modelId="{C192F208-F4AD-4BA9-BB5D-61E0C445C9D1}" type="pres">
      <dgm:prSet presAssocID="{2DBA741A-5986-45B6-8350-8A29D957AE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35706A-317A-4160-9A94-EBED2F4AB2A0}" type="pres">
      <dgm:prSet presAssocID="{2DBA741A-5986-45B6-8350-8A29D957AE6C}" presName="ribbon" presStyleLbl="node1" presStyleIdx="0" presStyleCnt="1" custLinFactNeighborX="-495" custLinFactNeighborY="7005"/>
      <dgm:spPr>
        <a:gradFill rotWithShape="0">
          <a:gsLst>
            <a:gs pos="0">
              <a:srgbClr val="0070C0"/>
            </a:gs>
            <a:gs pos="50000">
              <a:srgbClr val="FFFF00"/>
            </a:gs>
            <a:gs pos="100000">
              <a:srgbClr val="FF0000"/>
            </a:gs>
          </a:gsLst>
          <a:lin ang="0" scaled="0"/>
        </a:gradFill>
      </dgm:spPr>
      <dgm:t>
        <a:bodyPr/>
        <a:lstStyle/>
        <a:p>
          <a:endParaRPr lang="en-US"/>
        </a:p>
      </dgm:t>
    </dgm:pt>
    <dgm:pt modelId="{E02B6520-86EE-46DB-B1F4-BE27E6015F81}" type="pres">
      <dgm:prSet presAssocID="{2DBA741A-5986-45B6-8350-8A29D957AE6C}" presName="leftArrowText" presStyleLbl="node1" presStyleIdx="0" presStyleCnt="1" custLinFactNeighborY="2049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19BE39-97FC-4E61-AE91-19DF5374E924}" type="pres">
      <dgm:prSet presAssocID="{2DBA741A-5986-45B6-8350-8A29D957AE6C}" presName="rightArrowText" presStyleLbl="node1" presStyleIdx="0" presStyleCnt="1" custLinFactNeighborY="1639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38FA961-732D-4D9A-98FC-671864395CDE}" type="presOf" srcId="{60AFB797-688D-4010-AD01-0E65FFE56569}" destId="{E02B6520-86EE-46DB-B1F4-BE27E6015F81}" srcOrd="0" destOrd="0" presId="urn:microsoft.com/office/officeart/2005/8/layout/arrow6"/>
    <dgm:cxn modelId="{E821A8C8-FBA0-45DE-8FA7-1C9DE5F5F790}" type="presOf" srcId="{EB9B1F85-27C4-4D0F-AAB8-A6EFA777F538}" destId="{8D19BE39-97FC-4E61-AE91-19DF5374E924}" srcOrd="0" destOrd="0" presId="urn:microsoft.com/office/officeart/2005/8/layout/arrow6"/>
    <dgm:cxn modelId="{039FE2B1-956A-4B39-AA7F-1BAADE13D48A}" type="presOf" srcId="{2DBA741A-5986-45B6-8350-8A29D957AE6C}" destId="{C192F208-F4AD-4BA9-BB5D-61E0C445C9D1}" srcOrd="0" destOrd="0" presId="urn:microsoft.com/office/officeart/2005/8/layout/arrow6"/>
    <dgm:cxn modelId="{BE680A92-2F1F-45F3-AEAC-ECB913CDC7BA}" srcId="{2DBA741A-5986-45B6-8350-8A29D957AE6C}" destId="{60AFB797-688D-4010-AD01-0E65FFE56569}" srcOrd="0" destOrd="0" parTransId="{79111B82-9F50-476E-80BA-222FF3F2D654}" sibTransId="{94C1B1AF-B7C8-40D7-A17C-F004BB49C24A}"/>
    <dgm:cxn modelId="{A0C0B51A-048D-4109-82BA-2C213C3EF8A3}" srcId="{2DBA741A-5986-45B6-8350-8A29D957AE6C}" destId="{EB9B1F85-27C4-4D0F-AAB8-A6EFA777F538}" srcOrd="1" destOrd="0" parTransId="{18CB2902-ED09-42E5-A4C3-F5BA5EF2212E}" sibTransId="{46886BE2-66FE-433F-8CB9-5B6D5EB3303E}"/>
    <dgm:cxn modelId="{686ABBA0-16A2-4BFB-B793-5A870F8A36E8}" type="presParOf" srcId="{C192F208-F4AD-4BA9-BB5D-61E0C445C9D1}" destId="{7635706A-317A-4160-9A94-EBED2F4AB2A0}" srcOrd="0" destOrd="0" presId="urn:microsoft.com/office/officeart/2005/8/layout/arrow6"/>
    <dgm:cxn modelId="{5639933F-A9E8-41BB-8121-6837EFB99BC0}" type="presParOf" srcId="{C192F208-F4AD-4BA9-BB5D-61E0C445C9D1}" destId="{E02B6520-86EE-46DB-B1F4-BE27E6015F81}" srcOrd="1" destOrd="0" presId="urn:microsoft.com/office/officeart/2005/8/layout/arrow6"/>
    <dgm:cxn modelId="{4298FC35-CF78-4F67-B9A8-98D0D1FFCBB5}" type="presParOf" srcId="{C192F208-F4AD-4BA9-BB5D-61E0C445C9D1}" destId="{8D19BE39-97FC-4E61-AE91-19DF5374E924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CF5882-430B-496A-93E5-EE00BAA069A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8E58508-738B-4281-98E1-5977CDEE706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err="1" smtClean="0"/>
            <a:t>Sasaran</a:t>
          </a:r>
          <a:r>
            <a:rPr lang="en-US" dirty="0" smtClean="0"/>
            <a:t> </a:t>
          </a:r>
          <a:r>
            <a:rPr lang="en-US" dirty="0" err="1" smtClean="0"/>
            <a:t>Pengembangan</a:t>
          </a:r>
          <a:r>
            <a:rPr lang="en-US" dirty="0" smtClean="0"/>
            <a:t>: </a:t>
          </a:r>
        </a:p>
        <a:p>
          <a:r>
            <a:rPr lang="en-US" dirty="0" smtClean="0"/>
            <a:t>50.000 Ha</a:t>
          </a:r>
          <a:endParaRPr lang="id-ID" dirty="0"/>
        </a:p>
      </dgm:t>
    </dgm:pt>
    <dgm:pt modelId="{4EBEC59C-861A-4BFC-B25A-A8A6DE8FB674}" type="parTrans" cxnId="{2D1D71A6-ED54-4DAC-AB19-C3A733B4D4CA}">
      <dgm:prSet/>
      <dgm:spPr/>
      <dgm:t>
        <a:bodyPr/>
        <a:lstStyle/>
        <a:p>
          <a:endParaRPr lang="id-ID"/>
        </a:p>
      </dgm:t>
    </dgm:pt>
    <dgm:pt modelId="{7847B2D6-C3DA-4C1F-953E-16BD9E77205A}" type="sibTrans" cxnId="{2D1D71A6-ED54-4DAC-AB19-C3A733B4D4CA}">
      <dgm:prSet/>
      <dgm:spPr/>
      <dgm:t>
        <a:bodyPr/>
        <a:lstStyle/>
        <a:p>
          <a:endParaRPr lang="id-ID"/>
        </a:p>
      </dgm:t>
    </dgm:pt>
    <dgm:pt modelId="{6D9CC0EC-7079-4DEE-8DCB-99EF1A535199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Prioritas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Pengembangan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Kakao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Pantai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Selatan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Jatim</a:t>
          </a:r>
          <a:endParaRPr lang="id-ID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009D78-25D3-43F5-A995-2822414351CD}" type="parTrans" cxnId="{35E2CE91-1206-4957-9EFD-0725CC546883}">
      <dgm:prSet/>
      <dgm:spPr/>
      <dgm:t>
        <a:bodyPr/>
        <a:lstStyle/>
        <a:p>
          <a:endParaRPr lang="id-ID"/>
        </a:p>
      </dgm:t>
    </dgm:pt>
    <dgm:pt modelId="{39D43EF6-DC38-4E48-85B7-F4FA7A3043B3}" type="sibTrans" cxnId="{35E2CE91-1206-4957-9EFD-0725CC546883}">
      <dgm:prSet/>
      <dgm:spPr/>
      <dgm:t>
        <a:bodyPr/>
        <a:lstStyle/>
        <a:p>
          <a:endParaRPr lang="id-ID"/>
        </a:p>
      </dgm:t>
    </dgm:pt>
    <dgm:pt modelId="{13D80999-7A31-42E8-8757-A17201C93B8C}" type="pres">
      <dgm:prSet presAssocID="{67CF5882-430B-496A-93E5-EE00BAA069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0BBD2-F567-4AD7-975A-B636829768BD}" type="pres">
      <dgm:prSet presAssocID="{98E58508-738B-4281-98E1-5977CDEE7067}" presName="node" presStyleLbl="node1" presStyleIdx="0" presStyleCnt="2" custLinFactNeighborY="390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632A13-A26F-436B-9F41-41D194A04A49}" type="pres">
      <dgm:prSet presAssocID="{7847B2D6-C3DA-4C1F-953E-16BD9E77205A}" presName="sibTrans" presStyleCnt="0"/>
      <dgm:spPr/>
    </dgm:pt>
    <dgm:pt modelId="{89E3651E-FC88-4357-A859-3BDD0A3836BB}" type="pres">
      <dgm:prSet presAssocID="{6D9CC0EC-7079-4DEE-8DCB-99EF1A535199}" presName="node" presStyleLbl="node1" presStyleIdx="1" presStyleCnt="2" custScaleY="152179" custLinFactNeighborY="4234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D1D71A6-ED54-4DAC-AB19-C3A733B4D4CA}" srcId="{67CF5882-430B-496A-93E5-EE00BAA069AD}" destId="{98E58508-738B-4281-98E1-5977CDEE7067}" srcOrd="0" destOrd="0" parTransId="{4EBEC59C-861A-4BFC-B25A-A8A6DE8FB674}" sibTransId="{7847B2D6-C3DA-4C1F-953E-16BD9E77205A}"/>
    <dgm:cxn modelId="{E3871C33-00BD-4DB0-A983-DC70DAFD3D87}" type="presOf" srcId="{98E58508-738B-4281-98E1-5977CDEE7067}" destId="{E2F0BBD2-F567-4AD7-975A-B636829768BD}" srcOrd="0" destOrd="0" presId="urn:microsoft.com/office/officeart/2005/8/layout/default#1"/>
    <dgm:cxn modelId="{35E2CE91-1206-4957-9EFD-0725CC546883}" srcId="{67CF5882-430B-496A-93E5-EE00BAA069AD}" destId="{6D9CC0EC-7079-4DEE-8DCB-99EF1A535199}" srcOrd="1" destOrd="0" parTransId="{94009D78-25D3-43F5-A995-2822414351CD}" sibTransId="{39D43EF6-DC38-4E48-85B7-F4FA7A3043B3}"/>
    <dgm:cxn modelId="{F04007A1-21B5-48CB-A073-A588D3009F84}" type="presOf" srcId="{67CF5882-430B-496A-93E5-EE00BAA069AD}" destId="{13D80999-7A31-42E8-8757-A17201C93B8C}" srcOrd="0" destOrd="0" presId="urn:microsoft.com/office/officeart/2005/8/layout/default#1"/>
    <dgm:cxn modelId="{AF111227-E83A-45F6-A63B-7CDDF5DEB23D}" type="presOf" srcId="{6D9CC0EC-7079-4DEE-8DCB-99EF1A535199}" destId="{89E3651E-FC88-4357-A859-3BDD0A3836BB}" srcOrd="0" destOrd="0" presId="urn:microsoft.com/office/officeart/2005/8/layout/default#1"/>
    <dgm:cxn modelId="{FBA7C933-FF1E-4BFC-8A5E-76E72F1621A3}" type="presParOf" srcId="{13D80999-7A31-42E8-8757-A17201C93B8C}" destId="{E2F0BBD2-F567-4AD7-975A-B636829768BD}" srcOrd="0" destOrd="0" presId="urn:microsoft.com/office/officeart/2005/8/layout/default#1"/>
    <dgm:cxn modelId="{EB762FC9-F370-4310-8777-D29228CF75F2}" type="presParOf" srcId="{13D80999-7A31-42E8-8757-A17201C93B8C}" destId="{72632A13-A26F-436B-9F41-41D194A04A49}" srcOrd="1" destOrd="0" presId="urn:microsoft.com/office/officeart/2005/8/layout/default#1"/>
    <dgm:cxn modelId="{B11FEBF7-8344-4C6A-91F0-A190C5F84320}" type="presParOf" srcId="{13D80999-7A31-42E8-8757-A17201C93B8C}" destId="{89E3651E-FC88-4357-A859-3BDD0A3836BB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3087A0-5B0A-42DE-B460-4C4B540182A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1B29A5-8034-4C07-BB56-E7450B42C22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d-ID" sz="2400" b="0" dirty="0" smtClean="0">
              <a:latin typeface="Berlin Sans FB Demi" pitchFamily="34" charset="0"/>
            </a:rPr>
            <a:t>PELUANG PENGEMBANGAN  </a:t>
          </a:r>
          <a:r>
            <a:rPr lang="en-US" sz="2400" b="0" dirty="0" smtClean="0">
              <a:latin typeface="Berlin Sans FB Demi" pitchFamily="34" charset="0"/>
            </a:rPr>
            <a:t>K</a:t>
          </a:r>
          <a:r>
            <a:rPr lang="id-ID" sz="2400" b="0" dirty="0" smtClean="0">
              <a:latin typeface="Berlin Sans FB Demi" pitchFamily="34" charset="0"/>
            </a:rPr>
            <a:t>AKA</a:t>
          </a:r>
          <a:r>
            <a:rPr lang="en-US" sz="2400" b="0" dirty="0" smtClean="0">
              <a:latin typeface="Berlin Sans FB Demi" pitchFamily="34" charset="0"/>
            </a:rPr>
            <a:t>O</a:t>
          </a:r>
          <a:r>
            <a:rPr lang="id-ID" sz="2400" b="0" dirty="0" smtClean="0">
              <a:latin typeface="Berlin Sans FB Demi" pitchFamily="34" charset="0"/>
            </a:rPr>
            <a:t> </a:t>
          </a:r>
          <a:endParaRPr lang="en-US" sz="2400" b="0" dirty="0">
            <a:latin typeface="Berlin Sans FB Demi" pitchFamily="34" charset="0"/>
          </a:endParaRPr>
        </a:p>
      </dgm:t>
    </dgm:pt>
    <dgm:pt modelId="{C911EC86-EAA6-4BA1-9C81-BFB86B53352D}" type="parTrans" cxnId="{95C17F9B-17F8-4080-B6BC-7C4ABF35C659}">
      <dgm:prSet/>
      <dgm:spPr/>
      <dgm:t>
        <a:bodyPr/>
        <a:lstStyle/>
        <a:p>
          <a:endParaRPr lang="en-US" sz="2400" b="0">
            <a:latin typeface="Calibri" pitchFamily="34" charset="0"/>
          </a:endParaRPr>
        </a:p>
      </dgm:t>
    </dgm:pt>
    <dgm:pt modelId="{C5D32EDA-7BDF-4070-860E-4A1B315C86B5}" type="sibTrans" cxnId="{95C17F9B-17F8-4080-B6BC-7C4ABF35C659}">
      <dgm:prSet/>
      <dgm:spPr/>
      <dgm:t>
        <a:bodyPr/>
        <a:lstStyle/>
        <a:p>
          <a:endParaRPr lang="en-US" sz="2400" b="0">
            <a:latin typeface="Calibri" pitchFamily="34" charset="0"/>
          </a:endParaRPr>
        </a:p>
      </dgm:t>
    </dgm:pt>
    <dgm:pt modelId="{24EA3C4C-FA12-4FF8-960F-5858DDBD9114}" type="pres">
      <dgm:prSet presAssocID="{4C3087A0-5B0A-42DE-B460-4C4B540182A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010AF4-DFCB-4616-BE64-EC7C8EE878DB}" type="pres">
      <dgm:prSet presAssocID="{B41B29A5-8034-4C07-BB56-E7450B42C226}" presName="composite" presStyleCnt="0"/>
      <dgm:spPr/>
    </dgm:pt>
    <dgm:pt modelId="{31ADDDE7-CE96-4215-B3B5-BB2BF0332CCA}" type="pres">
      <dgm:prSet presAssocID="{B41B29A5-8034-4C07-BB56-E7450B42C226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33B5AA-F220-4829-A57F-7088E6BFA94B}" type="pres">
      <dgm:prSet presAssocID="{B41B29A5-8034-4C07-BB56-E7450B42C22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C17F9B-17F8-4080-B6BC-7C4ABF35C659}" srcId="{4C3087A0-5B0A-42DE-B460-4C4B540182A7}" destId="{B41B29A5-8034-4C07-BB56-E7450B42C226}" srcOrd="0" destOrd="0" parTransId="{C911EC86-EAA6-4BA1-9C81-BFB86B53352D}" sibTransId="{C5D32EDA-7BDF-4070-860E-4A1B315C86B5}"/>
    <dgm:cxn modelId="{1C8354E6-1E52-4E4B-9209-EA8670ACC636}" type="presOf" srcId="{4C3087A0-5B0A-42DE-B460-4C4B540182A7}" destId="{24EA3C4C-FA12-4FF8-960F-5858DDBD9114}" srcOrd="0" destOrd="0" presId="urn:microsoft.com/office/officeart/2005/8/layout/vList3#1"/>
    <dgm:cxn modelId="{7D7CD9B3-DCD6-435D-80A6-6DEAC31135EF}" type="presOf" srcId="{B41B29A5-8034-4C07-BB56-E7450B42C226}" destId="{BC33B5AA-F220-4829-A57F-7088E6BFA94B}" srcOrd="0" destOrd="0" presId="urn:microsoft.com/office/officeart/2005/8/layout/vList3#1"/>
    <dgm:cxn modelId="{96095868-0B58-498D-B9E8-6CEC033FE19E}" type="presParOf" srcId="{24EA3C4C-FA12-4FF8-960F-5858DDBD9114}" destId="{C6010AF4-DFCB-4616-BE64-EC7C8EE878DB}" srcOrd="0" destOrd="0" presId="urn:microsoft.com/office/officeart/2005/8/layout/vList3#1"/>
    <dgm:cxn modelId="{A1200C7A-8CEE-40D2-9DB4-AF177CA4B604}" type="presParOf" srcId="{C6010AF4-DFCB-4616-BE64-EC7C8EE878DB}" destId="{31ADDDE7-CE96-4215-B3B5-BB2BF0332CCA}" srcOrd="0" destOrd="0" presId="urn:microsoft.com/office/officeart/2005/8/layout/vList3#1"/>
    <dgm:cxn modelId="{293F64AB-5294-4CEF-A21A-0DC1B57249E5}" type="presParOf" srcId="{C6010AF4-DFCB-4616-BE64-EC7C8EE878DB}" destId="{BC33B5AA-F220-4829-A57F-7088E6BFA94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DDB8CC-257A-421E-B4B6-18FD2E242BF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B712A-B590-4BD3-8614-97AD9D768C59}">
      <dgm:prSet phldrT="[Text]"/>
      <dgm:spPr/>
      <dgm:t>
        <a:bodyPr/>
        <a:lstStyle/>
        <a:p>
          <a:endParaRPr lang="en-US" dirty="0"/>
        </a:p>
      </dgm:t>
    </dgm:pt>
    <dgm:pt modelId="{B91C139D-71D0-423C-BE6A-C417958D673B}" type="parTrans" cxnId="{FA0BDF2F-B010-454F-8AA7-6173F2CFFF2A}">
      <dgm:prSet/>
      <dgm:spPr/>
      <dgm:t>
        <a:bodyPr/>
        <a:lstStyle/>
        <a:p>
          <a:endParaRPr lang="en-US"/>
        </a:p>
      </dgm:t>
    </dgm:pt>
    <dgm:pt modelId="{427B968A-5DB0-47CC-95FB-BDEAC1FD079B}" type="sibTrans" cxnId="{FA0BDF2F-B010-454F-8AA7-6173F2CFFF2A}">
      <dgm:prSet/>
      <dgm:spPr/>
      <dgm:t>
        <a:bodyPr/>
        <a:lstStyle/>
        <a:p>
          <a:endParaRPr lang="en-US"/>
        </a:p>
      </dgm:t>
    </dgm:pt>
    <dgm:pt modelId="{8B8E552F-6033-43B8-A043-214EFA73BD72}">
      <dgm:prSet phldrT="[Text]" custT="1"/>
      <dgm:spPr/>
      <dgm:t>
        <a:bodyPr/>
        <a:lstStyle/>
        <a:p>
          <a:r>
            <a:rPr lang="id-ID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Tanaman kakao rakyat banyak diusahakan di lahan pekarangan dan pemeliharaan dilakukan sendiri oleh keluarga tani, dengan produksi sepanjang tahun. Oleh karena itu tanaman kakao disenangi oleh ibu-ibu di pedesaan, sebagai sumber pendapatan harian.  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8F514-59F5-46F0-A07A-0573BCC3851C}" type="parTrans" cxnId="{F715D629-D84C-42D3-AC3A-71C0CD576443}">
      <dgm:prSet/>
      <dgm:spPr/>
      <dgm:t>
        <a:bodyPr/>
        <a:lstStyle/>
        <a:p>
          <a:endParaRPr lang="en-US"/>
        </a:p>
      </dgm:t>
    </dgm:pt>
    <dgm:pt modelId="{0424AFBD-FAC3-4481-B7DB-E63DC0DAD30A}" type="sibTrans" cxnId="{F715D629-D84C-42D3-AC3A-71C0CD576443}">
      <dgm:prSet/>
      <dgm:spPr/>
      <dgm:t>
        <a:bodyPr/>
        <a:lstStyle/>
        <a:p>
          <a:endParaRPr lang="en-US"/>
        </a:p>
      </dgm:t>
    </dgm:pt>
    <dgm:pt modelId="{57DA1D2E-7C44-4DAB-A032-711E16FBA573}" type="pres">
      <dgm:prSet presAssocID="{BBDDB8CC-257A-421E-B4B6-18FD2E242B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225A2-C7DB-472F-B0BF-BFCD00C07AAC}" type="pres">
      <dgm:prSet presAssocID="{0AFB712A-B590-4BD3-8614-97AD9D768C59}" presName="composite" presStyleCnt="0"/>
      <dgm:spPr/>
    </dgm:pt>
    <dgm:pt modelId="{9623A724-3259-4E2D-A539-B8FF32618D1B}" type="pres">
      <dgm:prSet presAssocID="{0AFB712A-B590-4BD3-8614-97AD9D768C59}" presName="parentText" presStyleLbl="alignNode1" presStyleIdx="0" presStyleCnt="1" custAng="10800000" custScaleX="51786" custScaleY="52500" custLinFactNeighborX="46428" custLinFactNeighborY="1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1655E-B75E-4C3E-B1DB-B7E2147B207C}" type="pres">
      <dgm:prSet presAssocID="{0AFB712A-B590-4BD3-8614-97AD9D768C59}" presName="descendantText" presStyleLbl="alignAcc1" presStyleIdx="0" presStyleCnt="1" custScaleX="99988" custScaleY="74038" custLinFactNeighborX="-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0BDF2F-B010-454F-8AA7-6173F2CFFF2A}" srcId="{BBDDB8CC-257A-421E-B4B6-18FD2E242BFA}" destId="{0AFB712A-B590-4BD3-8614-97AD9D768C59}" srcOrd="0" destOrd="0" parTransId="{B91C139D-71D0-423C-BE6A-C417958D673B}" sibTransId="{427B968A-5DB0-47CC-95FB-BDEAC1FD079B}"/>
    <dgm:cxn modelId="{7800C5E3-401E-42B8-884B-35A6794F615A}" type="presOf" srcId="{0AFB712A-B590-4BD3-8614-97AD9D768C59}" destId="{9623A724-3259-4E2D-A539-B8FF32618D1B}" srcOrd="0" destOrd="0" presId="urn:microsoft.com/office/officeart/2005/8/layout/chevron2"/>
    <dgm:cxn modelId="{F715D629-D84C-42D3-AC3A-71C0CD576443}" srcId="{0AFB712A-B590-4BD3-8614-97AD9D768C59}" destId="{8B8E552F-6033-43B8-A043-214EFA73BD72}" srcOrd="0" destOrd="0" parTransId="{8CA8F514-59F5-46F0-A07A-0573BCC3851C}" sibTransId="{0424AFBD-FAC3-4481-B7DB-E63DC0DAD30A}"/>
    <dgm:cxn modelId="{A9226762-0F2C-49DC-9786-12E8B0F5D5AA}" type="presOf" srcId="{BBDDB8CC-257A-421E-B4B6-18FD2E242BFA}" destId="{57DA1D2E-7C44-4DAB-A032-711E16FBA573}" srcOrd="0" destOrd="0" presId="urn:microsoft.com/office/officeart/2005/8/layout/chevron2"/>
    <dgm:cxn modelId="{24C4FEE4-6DD4-47FB-B8A2-9C5A3E269214}" type="presOf" srcId="{8B8E552F-6033-43B8-A043-214EFA73BD72}" destId="{F2A1655E-B75E-4C3E-B1DB-B7E2147B207C}" srcOrd="0" destOrd="0" presId="urn:microsoft.com/office/officeart/2005/8/layout/chevron2"/>
    <dgm:cxn modelId="{AF901A7E-F9C2-475A-99A8-7A1091C79E14}" type="presParOf" srcId="{57DA1D2E-7C44-4DAB-A032-711E16FBA573}" destId="{D1D225A2-C7DB-472F-B0BF-BFCD00C07AAC}" srcOrd="0" destOrd="0" presId="urn:microsoft.com/office/officeart/2005/8/layout/chevron2"/>
    <dgm:cxn modelId="{D38CF0CD-D3C1-4AF3-B306-EB8DE453EEDA}" type="presParOf" srcId="{D1D225A2-C7DB-472F-B0BF-BFCD00C07AAC}" destId="{9623A724-3259-4E2D-A539-B8FF32618D1B}" srcOrd="0" destOrd="0" presId="urn:microsoft.com/office/officeart/2005/8/layout/chevron2"/>
    <dgm:cxn modelId="{C80849DB-EFE3-4195-9753-F6DDD8E27743}" type="presParOf" srcId="{D1D225A2-C7DB-472F-B0BF-BFCD00C07AAC}" destId="{F2A1655E-B75E-4C3E-B1DB-B7E2147B20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DDB8CC-257A-421E-B4B6-18FD2E242BF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1D921-883D-417A-9FBE-80661CE09477}">
      <dgm:prSet phldrT="[Text]" custT="1"/>
      <dgm:spPr/>
      <dgm:t>
        <a:bodyPr/>
        <a:lstStyle/>
        <a:p>
          <a:endParaRPr lang="en-US" sz="1800" dirty="0"/>
        </a:p>
      </dgm:t>
    </dgm:pt>
    <dgm:pt modelId="{4B502325-8A90-493C-BBCE-9F470B94F13D}" type="sibTrans" cxnId="{37F40DD5-9DE7-4ED8-8129-85A67D229A53}">
      <dgm:prSet/>
      <dgm:spPr/>
      <dgm:t>
        <a:bodyPr/>
        <a:lstStyle/>
        <a:p>
          <a:endParaRPr lang="en-US"/>
        </a:p>
      </dgm:t>
    </dgm:pt>
    <dgm:pt modelId="{930FD59C-278D-4C9D-8C6B-C5F1110C1641}" type="parTrans" cxnId="{37F40DD5-9DE7-4ED8-8129-85A67D229A53}">
      <dgm:prSet/>
      <dgm:spPr/>
      <dgm:t>
        <a:bodyPr/>
        <a:lstStyle/>
        <a:p>
          <a:endParaRPr lang="en-US"/>
        </a:p>
      </dgm:t>
    </dgm:pt>
    <dgm:pt modelId="{57DA1D2E-7C44-4DAB-A032-711E16FBA573}" type="pres">
      <dgm:prSet presAssocID="{BBDDB8CC-257A-421E-B4B6-18FD2E242B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81BAC-FD9D-442E-9208-55F86B97EEAD}" type="pres">
      <dgm:prSet presAssocID="{7A41D921-883D-417A-9FBE-80661CE09477}" presName="composite" presStyleCnt="0"/>
      <dgm:spPr/>
    </dgm:pt>
    <dgm:pt modelId="{C1A691C6-26E8-4A64-9F8B-21D650DB8EE2}" type="pres">
      <dgm:prSet presAssocID="{7A41D921-883D-417A-9FBE-80661CE09477}" presName="parentText" presStyleLbl="alignNode1" presStyleIdx="0" presStyleCnt="1" custAng="10800000" custScaleX="31620" custScaleY="31065" custLinFactNeighborX="40099" custLinFactNeighborY="-17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0A991-FC31-490A-B434-7D2F35EB00CE}" type="pres">
      <dgm:prSet presAssocID="{7A41D921-883D-417A-9FBE-80661CE09477}" presName="descendantText" presStyleLbl="alignAcc1" presStyleIdx="0" presStyleCnt="1" custScaleX="95097" custScaleY="148161" custLinFactNeighborX="-13145" custLinFactNeighborY="2843">
        <dgm:presLayoutVars>
          <dgm:bulletEnabled val="1"/>
        </dgm:presLayoutVars>
      </dgm:prSet>
      <dgm:spPr/>
    </dgm:pt>
  </dgm:ptLst>
  <dgm:cxnLst>
    <dgm:cxn modelId="{A925A87A-CEAB-47F1-956E-46B3A661CD7D}" type="presOf" srcId="{BBDDB8CC-257A-421E-B4B6-18FD2E242BFA}" destId="{57DA1D2E-7C44-4DAB-A032-711E16FBA573}" srcOrd="0" destOrd="0" presId="urn:microsoft.com/office/officeart/2005/8/layout/chevron2"/>
    <dgm:cxn modelId="{37F40DD5-9DE7-4ED8-8129-85A67D229A53}" srcId="{BBDDB8CC-257A-421E-B4B6-18FD2E242BFA}" destId="{7A41D921-883D-417A-9FBE-80661CE09477}" srcOrd="0" destOrd="0" parTransId="{930FD59C-278D-4C9D-8C6B-C5F1110C1641}" sibTransId="{4B502325-8A90-493C-BBCE-9F470B94F13D}"/>
    <dgm:cxn modelId="{4C18FAC6-639F-4097-AB67-9480F1752AD3}" type="presOf" srcId="{7A41D921-883D-417A-9FBE-80661CE09477}" destId="{C1A691C6-26E8-4A64-9F8B-21D650DB8EE2}" srcOrd="0" destOrd="0" presId="urn:microsoft.com/office/officeart/2005/8/layout/chevron2"/>
    <dgm:cxn modelId="{A52C90BB-AFA3-473A-BF3D-022EBFC6C8DA}" type="presParOf" srcId="{57DA1D2E-7C44-4DAB-A032-711E16FBA573}" destId="{F2781BAC-FD9D-442E-9208-55F86B97EEAD}" srcOrd="0" destOrd="0" presId="urn:microsoft.com/office/officeart/2005/8/layout/chevron2"/>
    <dgm:cxn modelId="{E97F8C9F-779E-4F9E-9095-946BDAED62EA}" type="presParOf" srcId="{F2781BAC-FD9D-442E-9208-55F86B97EEAD}" destId="{C1A691C6-26E8-4A64-9F8B-21D650DB8EE2}" srcOrd="0" destOrd="0" presId="urn:microsoft.com/office/officeart/2005/8/layout/chevron2"/>
    <dgm:cxn modelId="{8EA9E296-3482-41DF-AC98-14D17CB52A6E}" type="presParOf" srcId="{F2781BAC-FD9D-442E-9208-55F86B97EEAD}" destId="{FC80A991-FC31-490A-B434-7D2F35EB00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87443-BFEF-46AB-AE61-E482D2F6CC4D}">
      <dsp:nvSpPr>
        <dsp:cNvPr id="0" name=""/>
        <dsp:cNvSpPr/>
      </dsp:nvSpPr>
      <dsp:spPr>
        <a:xfrm>
          <a:off x="1502983" y="55801"/>
          <a:ext cx="1024466" cy="1283655"/>
        </a:xfrm>
        <a:prstGeom prst="roundRect">
          <a:avLst/>
        </a:prstGeom>
        <a:gradFill rotWithShape="1">
          <a:gsLst>
            <a:gs pos="0">
              <a:schemeClr val="accent3"/>
            </a:gs>
            <a:gs pos="90000">
              <a:schemeClr val="accent3">
                <a:shade val="100000"/>
                <a:satMod val="105000"/>
              </a:schemeClr>
            </a:gs>
            <a:gs pos="100000">
              <a:schemeClr val="accent3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PPN 10%  (</a:t>
          </a:r>
          <a:r>
            <a:rPr lang="id-ID" sz="1400" b="1" kern="1200" dirty="0" smtClean="0">
              <a:solidFill>
                <a:schemeClr val="tx1"/>
              </a:solidFill>
            </a:rPr>
            <a:t>sawit,</a:t>
          </a:r>
          <a:r>
            <a:rPr lang="en-US" sz="1400" b="1" kern="1200" dirty="0" err="1" smtClean="0">
              <a:solidFill>
                <a:schemeClr val="tx1"/>
              </a:solidFill>
            </a:rPr>
            <a:t>kopi,kakao</a:t>
          </a:r>
          <a:r>
            <a:rPr lang="en-US" sz="1400" b="1" kern="1200" dirty="0" smtClean="0">
              <a:solidFill>
                <a:schemeClr val="tx1"/>
              </a:solidFill>
            </a:rPr>
            <a:t>, </a:t>
          </a:r>
          <a:r>
            <a:rPr lang="en-US" sz="1400" b="1" kern="1200" dirty="0" err="1" smtClean="0">
              <a:solidFill>
                <a:schemeClr val="tx1"/>
              </a:solidFill>
            </a:rPr>
            <a:t>gula</a:t>
          </a:r>
          <a:r>
            <a:rPr lang="en-US" sz="1400" b="1" kern="1200" dirty="0" smtClean="0">
              <a:solidFill>
                <a:schemeClr val="tx1"/>
              </a:solidFill>
            </a:rPr>
            <a:t>, </a:t>
          </a:r>
          <a:r>
            <a:rPr lang="en-US" sz="1400" b="1" kern="1200" dirty="0" err="1" smtClean="0">
              <a:solidFill>
                <a:schemeClr val="tx1"/>
              </a:solidFill>
            </a:rPr>
            <a:t>dll</a:t>
          </a:r>
          <a:r>
            <a:rPr lang="en-US" sz="1400" b="1" kern="1200" dirty="0" smtClean="0">
              <a:solidFill>
                <a:schemeClr val="tx1"/>
              </a:solidFill>
            </a:rPr>
            <a:t>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552993" y="105811"/>
        <a:ext cx="924446" cy="1183635"/>
      </dsp:txXfrm>
    </dsp:sp>
    <dsp:sp modelId="{0052D7D1-2444-4A7D-91F2-490FDC0F34CE}">
      <dsp:nvSpPr>
        <dsp:cNvPr id="0" name=""/>
        <dsp:cNvSpPr/>
      </dsp:nvSpPr>
      <dsp:spPr>
        <a:xfrm>
          <a:off x="2087284" y="251385"/>
          <a:ext cx="3373166" cy="3373166"/>
        </a:xfrm>
        <a:custGeom>
          <a:avLst/>
          <a:gdLst/>
          <a:ahLst/>
          <a:cxnLst/>
          <a:rect l="0" t="0" r="0" b="0"/>
          <a:pathLst>
            <a:path>
              <a:moveTo>
                <a:pt x="442911" y="547354"/>
              </a:moveTo>
              <a:arcTo wR="1686583" hR="1686583" stAng="13349420" swAng="814855"/>
            </a:path>
          </a:pathLst>
        </a:custGeom>
        <a:noFill/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EF19E267-75EC-45EC-A8DB-6743163FB57D}">
      <dsp:nvSpPr>
        <dsp:cNvPr id="0" name=""/>
        <dsp:cNvSpPr/>
      </dsp:nvSpPr>
      <dsp:spPr>
        <a:xfrm>
          <a:off x="2835860" y="452686"/>
          <a:ext cx="1279961" cy="1427558"/>
        </a:xfrm>
        <a:prstGeom prst="roundRect">
          <a:avLst/>
        </a:prstGeom>
        <a:gradFill rotWithShape="1">
          <a:gsLst>
            <a:gs pos="0">
              <a:schemeClr val="accent3"/>
            </a:gs>
            <a:gs pos="90000">
              <a:schemeClr val="accent3">
                <a:shade val="100000"/>
                <a:satMod val="105000"/>
              </a:schemeClr>
            </a:gs>
            <a:gs pos="100000">
              <a:schemeClr val="accent3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chemeClr val="tx1"/>
              </a:solidFill>
            </a:rPr>
            <a:t>k</a:t>
          </a:r>
          <a:r>
            <a:rPr lang="en-US" sz="1300" b="1" kern="1200" dirty="0" err="1" smtClean="0">
              <a:solidFill>
                <a:schemeClr val="tx1"/>
              </a:solidFill>
            </a:rPr>
            <a:t>ualitas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lahan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id-ID" sz="1300" b="1" kern="1200" dirty="0" smtClean="0">
              <a:solidFill>
                <a:schemeClr val="tx1"/>
              </a:solidFill>
            </a:rPr>
            <a:t>menurun</a:t>
          </a:r>
          <a:r>
            <a:rPr lang="en-US" sz="1300" b="1" kern="1200" dirty="0" smtClean="0">
              <a:solidFill>
                <a:schemeClr val="tx1"/>
              </a:solidFill>
            </a:rPr>
            <a:t> (</a:t>
          </a:r>
          <a:r>
            <a:rPr lang="id-ID" sz="1300" b="1" kern="1200" dirty="0" smtClean="0">
              <a:solidFill>
                <a:schemeClr val="tx1"/>
              </a:solidFill>
            </a:rPr>
            <a:t>BO</a:t>
          </a:r>
          <a:r>
            <a:rPr lang="en-US" sz="1300" b="1" kern="1200" dirty="0" smtClean="0">
              <a:solidFill>
                <a:schemeClr val="tx1"/>
              </a:solidFill>
            </a:rPr>
            <a:t> &lt;2 %, </a:t>
          </a:r>
          <a:r>
            <a:rPr lang="en-US" sz="1300" b="1" kern="1200" dirty="0" err="1" smtClean="0">
              <a:solidFill>
                <a:schemeClr val="tx1"/>
              </a:solidFill>
            </a:rPr>
            <a:t>idealnya</a:t>
          </a:r>
          <a:r>
            <a:rPr lang="en-US" sz="1300" b="1" kern="1200" dirty="0" smtClean="0">
              <a:solidFill>
                <a:schemeClr val="tx1"/>
              </a:solidFill>
            </a:rPr>
            <a:t> &gt; 5%)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2898343" y="515169"/>
        <a:ext cx="1154995" cy="1302592"/>
      </dsp:txXfrm>
    </dsp:sp>
    <dsp:sp modelId="{904611F5-CB81-44DB-B44C-8A3AB2A5CD09}">
      <dsp:nvSpPr>
        <dsp:cNvPr id="0" name=""/>
        <dsp:cNvSpPr/>
      </dsp:nvSpPr>
      <dsp:spPr>
        <a:xfrm>
          <a:off x="348475" y="481951"/>
          <a:ext cx="3373166" cy="3373166"/>
        </a:xfrm>
        <a:custGeom>
          <a:avLst/>
          <a:gdLst/>
          <a:ahLst/>
          <a:cxnLst/>
          <a:rect l="0" t="0" r="0" b="0"/>
          <a:pathLst>
            <a:path>
              <a:moveTo>
                <a:pt x="3348888" y="1401443"/>
              </a:moveTo>
              <a:arcTo wR="1686583" hR="1686583" stAng="21015998" swAng="639407"/>
            </a:path>
          </a:pathLst>
        </a:custGeom>
        <a:noFill/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7EE941FD-E503-4191-8C4E-F5E88632FC09}">
      <dsp:nvSpPr>
        <dsp:cNvPr id="0" name=""/>
        <dsp:cNvSpPr/>
      </dsp:nvSpPr>
      <dsp:spPr>
        <a:xfrm>
          <a:off x="2729889" y="2198911"/>
          <a:ext cx="1449054" cy="1492989"/>
        </a:xfrm>
        <a:prstGeom prst="roundRect">
          <a:avLst/>
        </a:prstGeom>
        <a:gradFill rotWithShape="1">
          <a:gsLst>
            <a:gs pos="0">
              <a:schemeClr val="accent3"/>
            </a:gs>
            <a:gs pos="90000">
              <a:schemeClr val="accent3">
                <a:shade val="100000"/>
                <a:satMod val="105000"/>
              </a:schemeClr>
            </a:gs>
            <a:gs pos="100000">
              <a:schemeClr val="accent3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chemeClr val="tx1"/>
              </a:solidFill>
            </a:rPr>
            <a:t>GHP Tidak Dilakukan</a:t>
          </a:r>
          <a:r>
            <a:rPr lang="en-US" sz="1300" b="1" kern="1200" dirty="0" smtClean="0">
              <a:solidFill>
                <a:schemeClr val="tx1"/>
              </a:solidFill>
            </a:rPr>
            <a:t> (</a:t>
          </a:r>
          <a:r>
            <a:rPr lang="en-US" sz="1300" b="1" kern="1200" dirty="0" err="1" smtClean="0">
              <a:solidFill>
                <a:schemeClr val="tx1"/>
              </a:solidFill>
            </a:rPr>
            <a:t>mengurangi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biaya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produksi</a:t>
          </a:r>
          <a:r>
            <a:rPr lang="en-US" sz="1300" b="1" kern="1200" dirty="0" smtClean="0">
              <a:solidFill>
                <a:schemeClr val="tx1"/>
              </a:solidFill>
            </a:rPr>
            <a:t>)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2800626" y="2269648"/>
        <a:ext cx="1307580" cy="1351515"/>
      </dsp:txXfrm>
    </dsp:sp>
    <dsp:sp modelId="{4CB62220-CCE8-406E-B371-38C05D5798EB}">
      <dsp:nvSpPr>
        <dsp:cNvPr id="0" name=""/>
        <dsp:cNvSpPr/>
      </dsp:nvSpPr>
      <dsp:spPr>
        <a:xfrm>
          <a:off x="719849" y="228658"/>
          <a:ext cx="3373166" cy="3373166"/>
        </a:xfrm>
        <a:custGeom>
          <a:avLst/>
          <a:gdLst/>
          <a:ahLst/>
          <a:cxnLst/>
          <a:rect l="0" t="0" r="0" b="0"/>
          <a:pathLst>
            <a:path>
              <a:moveTo>
                <a:pt x="2008789" y="3342103"/>
              </a:moveTo>
              <a:arcTo wR="1686583" hR="1686583" stAng="4739189" swAng="254450"/>
            </a:path>
          </a:pathLst>
        </a:custGeom>
        <a:noFill/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A6315E48-8302-4CEB-8FF3-070311F472AA}">
      <dsp:nvSpPr>
        <dsp:cNvPr id="0" name=""/>
        <dsp:cNvSpPr/>
      </dsp:nvSpPr>
      <dsp:spPr>
        <a:xfrm>
          <a:off x="1426366" y="2980796"/>
          <a:ext cx="1177701" cy="1431087"/>
        </a:xfrm>
        <a:prstGeom prst="roundRect">
          <a:avLst/>
        </a:prstGeom>
        <a:gradFill rotWithShape="1">
          <a:gsLst>
            <a:gs pos="0">
              <a:schemeClr val="accent3"/>
            </a:gs>
            <a:gs pos="90000">
              <a:schemeClr val="accent3">
                <a:shade val="100000"/>
                <a:satMod val="105000"/>
              </a:schemeClr>
            </a:gs>
            <a:gs pos="100000">
              <a:schemeClr val="accent3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tx1"/>
              </a:solidFill>
            </a:rPr>
            <a:t>Kesulitan TK 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id-ID" sz="1400" b="1" kern="1200" dirty="0" smtClean="0">
              <a:solidFill>
                <a:schemeClr val="tx1"/>
              </a:solidFill>
            </a:rPr>
            <a:t>(Urbanisasi</a:t>
          </a:r>
          <a:r>
            <a:rPr lang="en-US" sz="1100" b="1" kern="1200" dirty="0" smtClean="0">
              <a:solidFill>
                <a:schemeClr val="tx1"/>
              </a:solidFill>
            </a:rPr>
            <a:t>)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483857" y="3038287"/>
        <a:ext cx="1062719" cy="1316105"/>
      </dsp:txXfrm>
    </dsp:sp>
    <dsp:sp modelId="{B8BC01A9-9ABD-45CF-A7A0-66C3E2340852}">
      <dsp:nvSpPr>
        <dsp:cNvPr id="0" name=""/>
        <dsp:cNvSpPr/>
      </dsp:nvSpPr>
      <dsp:spPr>
        <a:xfrm>
          <a:off x="328633" y="323174"/>
          <a:ext cx="3373166" cy="3373166"/>
        </a:xfrm>
        <a:custGeom>
          <a:avLst/>
          <a:gdLst/>
          <a:ahLst/>
          <a:cxnLst/>
          <a:rect l="0" t="0" r="0" b="0"/>
          <a:pathLst>
            <a:path>
              <a:moveTo>
                <a:pt x="1094369" y="3265774"/>
              </a:moveTo>
              <a:arcTo wR="1686583" hR="1686583" stAng="6633395" swAng="718509"/>
            </a:path>
          </a:pathLst>
        </a:custGeom>
        <a:noFill/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C29FC5D9-A10A-401D-9EF1-244DF72F3085}">
      <dsp:nvSpPr>
        <dsp:cNvPr id="0" name=""/>
        <dsp:cNvSpPr/>
      </dsp:nvSpPr>
      <dsp:spPr>
        <a:xfrm>
          <a:off x="3982" y="2172257"/>
          <a:ext cx="1101222" cy="1361584"/>
        </a:xfrm>
        <a:prstGeom prst="roundRect">
          <a:avLst/>
        </a:prstGeom>
        <a:gradFill rotWithShape="1">
          <a:gsLst>
            <a:gs pos="0">
              <a:schemeClr val="accent3"/>
            </a:gs>
            <a:gs pos="90000">
              <a:schemeClr val="accent3">
                <a:shade val="100000"/>
                <a:satMod val="105000"/>
              </a:schemeClr>
            </a:gs>
            <a:gs pos="100000">
              <a:schemeClr val="accent3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tx1"/>
              </a:solidFill>
            </a:rPr>
            <a:t>A</a:t>
          </a:r>
          <a:r>
            <a:rPr lang="en-US" sz="1400" b="1" kern="1200" dirty="0" err="1" smtClean="0">
              <a:solidFill>
                <a:schemeClr val="tx1"/>
              </a:solidFill>
            </a:rPr>
            <a:t>lih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fungsi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lahan</a:t>
          </a:r>
          <a:r>
            <a:rPr lang="id-ID" sz="1400" b="1" kern="1200" dirty="0" smtClean="0">
              <a:solidFill>
                <a:schemeClr val="tx1"/>
              </a:solidFill>
            </a:rPr>
            <a:t> (Lahan berkurang</a:t>
          </a:r>
          <a:r>
            <a:rPr lang="id-ID" sz="1100" b="1" kern="1200" dirty="0" smtClean="0">
              <a:solidFill>
                <a:schemeClr val="tx1"/>
              </a:solidFill>
            </a:rPr>
            <a:t>)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7739" y="2226014"/>
        <a:ext cx="993708" cy="1254070"/>
      </dsp:txXfrm>
    </dsp:sp>
    <dsp:sp modelId="{25B183B5-8BDF-41C7-883F-F1E6A2693ED0}">
      <dsp:nvSpPr>
        <dsp:cNvPr id="0" name=""/>
        <dsp:cNvSpPr/>
      </dsp:nvSpPr>
      <dsp:spPr>
        <a:xfrm>
          <a:off x="328633" y="323174"/>
          <a:ext cx="3373166" cy="3373166"/>
        </a:xfrm>
        <a:custGeom>
          <a:avLst/>
          <a:gdLst/>
          <a:ahLst/>
          <a:cxnLst/>
          <a:rect l="0" t="0" r="0" b="0"/>
          <a:pathLst>
            <a:path>
              <a:moveTo>
                <a:pt x="7252" y="1842826"/>
              </a:moveTo>
              <a:arcTo wR="1686583" hR="1686583" stAng="10481074" swAng="1262917"/>
            </a:path>
          </a:pathLst>
        </a:custGeom>
        <a:noFill/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CD400C-F064-4BB4-B3DC-40E4C2ACC835}">
      <dsp:nvSpPr>
        <dsp:cNvPr id="0" name=""/>
        <dsp:cNvSpPr/>
      </dsp:nvSpPr>
      <dsp:spPr>
        <a:xfrm>
          <a:off x="-549" y="786550"/>
          <a:ext cx="1110285" cy="759830"/>
        </a:xfrm>
        <a:prstGeom prst="roundRect">
          <a:avLst/>
        </a:prstGeom>
        <a:gradFill rotWithShape="1">
          <a:gsLst>
            <a:gs pos="0">
              <a:schemeClr val="accent3"/>
            </a:gs>
            <a:gs pos="90000">
              <a:schemeClr val="accent3">
                <a:shade val="100000"/>
                <a:satMod val="105000"/>
              </a:schemeClr>
            </a:gs>
            <a:gs pos="100000">
              <a:schemeClr val="accent3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</a:rPr>
            <a:t>Daya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saing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rendah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6543" y="823642"/>
        <a:ext cx="1036101" cy="685646"/>
      </dsp:txXfrm>
    </dsp:sp>
    <dsp:sp modelId="{ECB10A9D-8DC3-4C3E-8D6B-D25F11F33030}">
      <dsp:nvSpPr>
        <dsp:cNvPr id="0" name=""/>
        <dsp:cNvSpPr/>
      </dsp:nvSpPr>
      <dsp:spPr>
        <a:xfrm>
          <a:off x="-546808" y="762170"/>
          <a:ext cx="3373166" cy="3373166"/>
        </a:xfrm>
        <a:custGeom>
          <a:avLst/>
          <a:gdLst/>
          <a:ahLst/>
          <a:cxnLst/>
          <a:rect l="0" t="0" r="0" b="0"/>
          <a:pathLst>
            <a:path>
              <a:moveTo>
                <a:pt x="1407249" y="23292"/>
              </a:moveTo>
              <a:arcTo wR="1686583" hR="1686583" stAng="15628001" swAng="1304938"/>
            </a:path>
          </a:pathLst>
        </a:custGeom>
        <a:noFill/>
        <a:ln w="10000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63906-E70E-4AF4-8B4B-5F8050B808A0}">
      <dsp:nvSpPr>
        <dsp:cNvPr id="0" name=""/>
        <dsp:cNvSpPr/>
      </dsp:nvSpPr>
      <dsp:spPr>
        <a:xfrm>
          <a:off x="58174" y="0"/>
          <a:ext cx="6610110" cy="5471764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2E8F2-E01C-463B-A700-ED58E2745CA2}">
      <dsp:nvSpPr>
        <dsp:cNvPr id="0" name=""/>
        <dsp:cNvSpPr/>
      </dsp:nvSpPr>
      <dsp:spPr>
        <a:xfrm>
          <a:off x="802695" y="231121"/>
          <a:ext cx="2133988" cy="1037395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AREAL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58.019 Ha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853336" y="281762"/>
        <a:ext cx="2032706" cy="936113"/>
      </dsp:txXfrm>
    </dsp:sp>
    <dsp:sp modelId="{00301F34-2150-4A1F-9137-C0A0AB1B82C6}">
      <dsp:nvSpPr>
        <dsp:cNvPr id="0" name=""/>
        <dsp:cNvSpPr/>
      </dsp:nvSpPr>
      <dsp:spPr>
        <a:xfrm>
          <a:off x="3782069" y="249814"/>
          <a:ext cx="2133988" cy="1018702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PRODUKSI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33.146 </a:t>
          </a:r>
          <a:r>
            <a:rPr lang="en-US" sz="2000" b="1" kern="1200" dirty="0" smtClean="0">
              <a:solidFill>
                <a:schemeClr val="tx1"/>
              </a:solidFill>
            </a:rPr>
            <a:t>Ton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3831798" y="299543"/>
        <a:ext cx="2034530" cy="919244"/>
      </dsp:txXfrm>
    </dsp:sp>
    <dsp:sp modelId="{458399E4-0708-4FB6-9736-757615E4E478}">
      <dsp:nvSpPr>
        <dsp:cNvPr id="0" name=""/>
        <dsp:cNvSpPr/>
      </dsp:nvSpPr>
      <dsp:spPr>
        <a:xfrm>
          <a:off x="1935309" y="1739003"/>
          <a:ext cx="3845959" cy="1125444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KONSUMSI KAKAO JATIM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21.015 Ton / </a:t>
          </a:r>
          <a:r>
            <a:rPr lang="en-US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(0,5 Kg/</a:t>
          </a:r>
          <a:r>
            <a:rPr lang="en-US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Kapita</a:t>
          </a: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sz="1600" b="0" kern="1200" dirty="0" smtClean="0">
              <a:solidFill>
                <a:schemeClr val="tx1"/>
              </a:solidFill>
              <a:effectLst/>
            </a:rPr>
            <a:t>)</a:t>
          </a:r>
          <a:endParaRPr lang="id-ID" sz="1600" b="0" kern="1200" dirty="0">
            <a:solidFill>
              <a:schemeClr val="tx1"/>
            </a:solidFill>
            <a:effectLst/>
          </a:endParaRPr>
        </a:p>
      </dsp:txBody>
      <dsp:txXfrm>
        <a:off x="1990249" y="1793943"/>
        <a:ext cx="3736079" cy="1015564"/>
      </dsp:txXfrm>
    </dsp:sp>
    <dsp:sp modelId="{0D5B0912-B039-46FE-B668-686EA6F8DA91}">
      <dsp:nvSpPr>
        <dsp:cNvPr id="0" name=""/>
        <dsp:cNvSpPr/>
      </dsp:nvSpPr>
      <dsp:spPr>
        <a:xfrm>
          <a:off x="1943777" y="2969994"/>
          <a:ext cx="3827158" cy="482430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SURPLUS  12.131 Ton</a:t>
          </a:r>
          <a:endParaRPr lang="id-ID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7327" y="2993544"/>
        <a:ext cx="3780058" cy="435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5706A-317A-4160-9A94-EBED2F4AB2A0}">
      <dsp:nvSpPr>
        <dsp:cNvPr id="0" name=""/>
        <dsp:cNvSpPr/>
      </dsp:nvSpPr>
      <dsp:spPr>
        <a:xfrm>
          <a:off x="0" y="544676"/>
          <a:ext cx="2931303" cy="1172521"/>
        </a:xfrm>
        <a:prstGeom prst="leftRightRibbon">
          <a:avLst/>
        </a:prstGeom>
        <a:gradFill rotWithShape="0">
          <a:gsLst>
            <a:gs pos="0">
              <a:srgbClr val="0070C0"/>
            </a:gs>
            <a:gs pos="50000">
              <a:srgbClr val="FFFF00"/>
            </a:gs>
            <a:gs pos="100000">
              <a:srgbClr val="FF0000"/>
            </a:gs>
          </a:gsLst>
          <a:lin ang="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B6520-86EE-46DB-B1F4-BE27E6015F81}">
      <dsp:nvSpPr>
        <dsp:cNvPr id="0" name=""/>
        <dsp:cNvSpPr/>
      </dsp:nvSpPr>
      <dsp:spPr>
        <a:xfrm>
          <a:off x="351756" y="785454"/>
          <a:ext cx="967329" cy="57453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POTENSI</a:t>
          </a:r>
          <a:endParaRPr lang="id-ID" sz="1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756" y="785454"/>
        <a:ext cx="967329" cy="574535"/>
      </dsp:txXfrm>
    </dsp:sp>
    <dsp:sp modelId="{8D19BE39-97FC-4E61-AE91-19DF5374E924}">
      <dsp:nvSpPr>
        <dsp:cNvPr id="0" name=""/>
        <dsp:cNvSpPr/>
      </dsp:nvSpPr>
      <dsp:spPr>
        <a:xfrm>
          <a:off x="1465651" y="949513"/>
          <a:ext cx="1143208" cy="57453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KONSUMSI</a:t>
          </a:r>
          <a:endParaRPr lang="id-ID" sz="1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5651" y="949513"/>
        <a:ext cx="1143208" cy="574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BBD2-F567-4AD7-975A-B636829768BD}">
      <dsp:nvSpPr>
        <dsp:cNvPr id="0" name=""/>
        <dsp:cNvSpPr/>
      </dsp:nvSpPr>
      <dsp:spPr>
        <a:xfrm>
          <a:off x="0" y="1938209"/>
          <a:ext cx="2179620" cy="1307772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Sasaran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Pengembangan</a:t>
          </a:r>
          <a:r>
            <a:rPr lang="en-US" sz="2200" kern="1200" dirty="0" smtClean="0"/>
            <a:t>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50.000 Ha</a:t>
          </a:r>
          <a:endParaRPr lang="id-ID" sz="2200" kern="1200" dirty="0"/>
        </a:p>
      </dsp:txBody>
      <dsp:txXfrm>
        <a:off x="0" y="1938209"/>
        <a:ext cx="2179620" cy="1307772"/>
      </dsp:txXfrm>
    </dsp:sp>
    <dsp:sp modelId="{89E3651E-FC88-4357-A859-3BDD0A3836BB}">
      <dsp:nvSpPr>
        <dsp:cNvPr id="0" name=""/>
        <dsp:cNvSpPr/>
      </dsp:nvSpPr>
      <dsp:spPr>
        <a:xfrm>
          <a:off x="0" y="3506785"/>
          <a:ext cx="2179620" cy="1990154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Prioritas</a:t>
          </a:r>
          <a:r>
            <a:rPr lang="en-US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Pengembangan</a:t>
          </a:r>
          <a:r>
            <a:rPr lang="en-US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Kakao</a:t>
          </a:r>
          <a:r>
            <a:rPr lang="en-US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Pantai</a:t>
          </a:r>
          <a:r>
            <a:rPr lang="en-US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Selatan </a:t>
          </a:r>
          <a:r>
            <a:rPr lang="en-US" sz="2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Jatim</a:t>
          </a:r>
          <a:endParaRPr lang="id-ID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06785"/>
        <a:ext cx="2179620" cy="1990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3B5AA-F220-4829-A57F-7088E6BFA94B}">
      <dsp:nvSpPr>
        <dsp:cNvPr id="0" name=""/>
        <dsp:cNvSpPr/>
      </dsp:nvSpPr>
      <dsp:spPr>
        <a:xfrm rot="10800000">
          <a:off x="1607257" y="0"/>
          <a:ext cx="5436442" cy="951714"/>
        </a:xfrm>
        <a:prstGeom prst="homePlate">
          <a:avLst/>
        </a:prstGeom>
        <a:gradFill rotWithShape="1">
          <a:gsLst>
            <a:gs pos="0">
              <a:schemeClr val="accent1"/>
            </a:gs>
            <a:gs pos="90000">
              <a:schemeClr val="accent1">
                <a:shade val="100000"/>
                <a:satMod val="105000"/>
              </a:schemeClr>
            </a:gs>
            <a:gs pos="100000">
              <a:schemeClr val="accent1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27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67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0" kern="1200" dirty="0" smtClean="0">
              <a:latin typeface="Berlin Sans FB Demi" pitchFamily="34" charset="0"/>
            </a:rPr>
            <a:t>PELUANG PENGEMBANGAN  </a:t>
          </a:r>
          <a:r>
            <a:rPr lang="en-US" sz="2400" b="0" kern="1200" dirty="0" smtClean="0">
              <a:latin typeface="Berlin Sans FB Demi" pitchFamily="34" charset="0"/>
            </a:rPr>
            <a:t>K</a:t>
          </a:r>
          <a:r>
            <a:rPr lang="id-ID" sz="2400" b="0" kern="1200" dirty="0" smtClean="0">
              <a:latin typeface="Berlin Sans FB Demi" pitchFamily="34" charset="0"/>
            </a:rPr>
            <a:t>AKA</a:t>
          </a:r>
          <a:r>
            <a:rPr lang="en-US" sz="2400" b="0" kern="1200" dirty="0" smtClean="0">
              <a:latin typeface="Berlin Sans FB Demi" pitchFamily="34" charset="0"/>
            </a:rPr>
            <a:t>O</a:t>
          </a:r>
          <a:r>
            <a:rPr lang="id-ID" sz="2400" b="0" kern="1200" dirty="0" smtClean="0">
              <a:latin typeface="Berlin Sans FB Demi" pitchFamily="34" charset="0"/>
            </a:rPr>
            <a:t> </a:t>
          </a:r>
          <a:endParaRPr lang="en-US" sz="2400" b="0" kern="1200" dirty="0">
            <a:latin typeface="Berlin Sans FB Demi" pitchFamily="34" charset="0"/>
          </a:endParaRPr>
        </a:p>
      </dsp:txBody>
      <dsp:txXfrm rot="10800000">
        <a:off x="1845185" y="0"/>
        <a:ext cx="5198514" cy="951714"/>
      </dsp:txXfrm>
    </dsp:sp>
    <dsp:sp modelId="{31ADDDE7-CE96-4215-B3B5-BB2BF0332CCA}">
      <dsp:nvSpPr>
        <dsp:cNvPr id="0" name=""/>
        <dsp:cNvSpPr/>
      </dsp:nvSpPr>
      <dsp:spPr>
        <a:xfrm>
          <a:off x="1131400" y="0"/>
          <a:ext cx="951714" cy="9517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3A724-3259-4E2D-A539-B8FF32618D1B}">
      <dsp:nvSpPr>
        <dsp:cNvPr id="0" name=""/>
        <dsp:cNvSpPr/>
      </dsp:nvSpPr>
      <dsp:spPr>
        <a:xfrm rot="16200000">
          <a:off x="619356" y="789785"/>
          <a:ext cx="1333508" cy="920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825730" y="1043791"/>
        <a:ext cx="920760" cy="412748"/>
      </dsp:txXfrm>
    </dsp:sp>
    <dsp:sp modelId="{F2A1655E-B75E-4C3E-B1DB-B7E2147B207C}">
      <dsp:nvSpPr>
        <dsp:cNvPr id="0" name=""/>
        <dsp:cNvSpPr/>
      </dsp:nvSpPr>
      <dsp:spPr>
        <a:xfrm rot="5400000">
          <a:off x="5041920" y="-2535574"/>
          <a:ext cx="1222375" cy="7825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Tanaman kakao rakyat banyak diusahakan di lahan pekarangan dan pemeliharaan dilakukan sendiri oleh keluarga tani, dengan produksi sepanjang tahun. Oleh karena itu tanaman kakao disenangi oleh ibu-ibu di pedesaan, sebagai sumber pendapatan harian.  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740367" y="825650"/>
        <a:ext cx="7765812" cy="11030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691C6-26E8-4A64-9F8B-21D650DB8EE2}">
      <dsp:nvSpPr>
        <dsp:cNvPr id="0" name=""/>
        <dsp:cNvSpPr/>
      </dsp:nvSpPr>
      <dsp:spPr>
        <a:xfrm rot="16200000">
          <a:off x="1173170" y="202813"/>
          <a:ext cx="1410907" cy="10052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375984" y="502639"/>
        <a:ext cx="1005280" cy="405627"/>
      </dsp:txXfrm>
    </dsp:sp>
    <dsp:sp modelId="{FC80A991-FC31-490A-B434-7D2F35EB00CE}">
      <dsp:nvSpPr>
        <dsp:cNvPr id="0" name=""/>
        <dsp:cNvSpPr/>
      </dsp:nvSpPr>
      <dsp:spPr>
        <a:xfrm rot="5400000">
          <a:off x="4134248" y="-1568324"/>
          <a:ext cx="4373957" cy="7846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606425"/>
          </a:xfrm>
          <a:prstGeom prst="rect">
            <a:avLst/>
          </a:prstGeom>
        </p:spPr>
        <p:txBody>
          <a:bodyPr vert="horz" lIns="96197" tIns="48098" rIns="96197" bIns="480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606425"/>
          </a:xfrm>
          <a:prstGeom prst="rect">
            <a:avLst/>
          </a:prstGeom>
        </p:spPr>
        <p:txBody>
          <a:bodyPr vert="horz" lIns="96197" tIns="48098" rIns="96197" bIns="4809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E9FE04-6177-451E-8E9F-B4B06C1EA9C9}" type="datetimeFigureOut">
              <a:rPr lang="en-US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523663"/>
            <a:ext cx="3078163" cy="606425"/>
          </a:xfrm>
          <a:prstGeom prst="rect">
            <a:avLst/>
          </a:prstGeom>
        </p:spPr>
        <p:txBody>
          <a:bodyPr vert="horz" lIns="96197" tIns="48098" rIns="96197" bIns="480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11523663"/>
            <a:ext cx="3078163" cy="606425"/>
          </a:xfrm>
          <a:prstGeom prst="rect">
            <a:avLst/>
          </a:prstGeom>
        </p:spPr>
        <p:txBody>
          <a:bodyPr vert="horz" wrap="square" lIns="96197" tIns="48098" rIns="96197" bIns="48098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2DFA47AA-1668-42F7-B2FE-A0F911B1D07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03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606425"/>
          </a:xfrm>
          <a:prstGeom prst="rect">
            <a:avLst/>
          </a:prstGeom>
        </p:spPr>
        <p:txBody>
          <a:bodyPr vert="horz" lIns="109895" tIns="54948" rIns="109895" bIns="549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606425"/>
          </a:xfrm>
          <a:prstGeom prst="rect">
            <a:avLst/>
          </a:prstGeom>
        </p:spPr>
        <p:txBody>
          <a:bodyPr vert="horz" lIns="109895" tIns="54948" rIns="109895" bIns="549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653E3C-1B58-48A4-8198-A7A020D26491}" type="datetimeFigureOut">
              <a:rPr lang="id-ID"/>
              <a:pPr>
                <a:defRPr/>
              </a:pPr>
              <a:t>26/02/2019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225" y="912813"/>
            <a:ext cx="7146925" cy="454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9895" tIns="54948" rIns="109895" bIns="54948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5762625"/>
            <a:ext cx="5683250" cy="5459413"/>
          </a:xfrm>
          <a:prstGeom prst="rect">
            <a:avLst/>
          </a:prstGeom>
        </p:spPr>
        <p:txBody>
          <a:bodyPr vert="horz" lIns="109895" tIns="54948" rIns="109895" bIns="5494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23663"/>
            <a:ext cx="3078163" cy="606425"/>
          </a:xfrm>
          <a:prstGeom prst="rect">
            <a:avLst/>
          </a:prstGeom>
        </p:spPr>
        <p:txBody>
          <a:bodyPr vert="horz" lIns="109895" tIns="54948" rIns="109895" bIns="549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11523663"/>
            <a:ext cx="3078163" cy="606425"/>
          </a:xfrm>
          <a:prstGeom prst="rect">
            <a:avLst/>
          </a:prstGeom>
        </p:spPr>
        <p:txBody>
          <a:bodyPr vert="horz" wrap="square" lIns="109895" tIns="54948" rIns="109895" bIns="54948" numCol="1" anchor="b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anose="020F0502020204030204" pitchFamily="34" charset="0"/>
              </a:defRPr>
            </a:lvl1pPr>
          </a:lstStyle>
          <a:p>
            <a:fld id="{0B6F4E49-537E-4BC2-AA14-A6AB7B0C862A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94222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58" kern="1200">
        <a:solidFill>
          <a:schemeClr val="tx1"/>
        </a:solidFill>
        <a:latin typeface="+mn-lt"/>
        <a:ea typeface="+mn-ea"/>
        <a:cs typeface="+mn-cs"/>
      </a:defRPr>
    </a:lvl1pPr>
    <a:lvl2pPr marL="555361" algn="l" rtl="0" fontAlgn="base">
      <a:spcBef>
        <a:spcPct val="30000"/>
      </a:spcBef>
      <a:spcAft>
        <a:spcPct val="0"/>
      </a:spcAft>
      <a:defRPr sz="1458" kern="1200">
        <a:solidFill>
          <a:schemeClr val="tx1"/>
        </a:solidFill>
        <a:latin typeface="+mn-lt"/>
        <a:ea typeface="+mn-ea"/>
        <a:cs typeface="+mn-cs"/>
      </a:defRPr>
    </a:lvl2pPr>
    <a:lvl3pPr marL="1110722" algn="l" rtl="0" fontAlgn="base">
      <a:spcBef>
        <a:spcPct val="30000"/>
      </a:spcBef>
      <a:spcAft>
        <a:spcPct val="0"/>
      </a:spcAft>
      <a:defRPr sz="1458" kern="1200">
        <a:solidFill>
          <a:schemeClr val="tx1"/>
        </a:solidFill>
        <a:latin typeface="+mn-lt"/>
        <a:ea typeface="+mn-ea"/>
        <a:cs typeface="+mn-cs"/>
      </a:defRPr>
    </a:lvl3pPr>
    <a:lvl4pPr marL="1666083" algn="l" rtl="0" fontAlgn="base">
      <a:spcBef>
        <a:spcPct val="30000"/>
      </a:spcBef>
      <a:spcAft>
        <a:spcPct val="0"/>
      </a:spcAft>
      <a:defRPr sz="1458" kern="1200">
        <a:solidFill>
          <a:schemeClr val="tx1"/>
        </a:solidFill>
        <a:latin typeface="+mn-lt"/>
        <a:ea typeface="+mn-ea"/>
        <a:cs typeface="+mn-cs"/>
      </a:defRPr>
    </a:lvl4pPr>
    <a:lvl5pPr marL="2221443" algn="l" rtl="0" fontAlgn="base">
      <a:spcBef>
        <a:spcPct val="30000"/>
      </a:spcBef>
      <a:spcAft>
        <a:spcPct val="0"/>
      </a:spcAft>
      <a:defRPr sz="1458" kern="1200">
        <a:solidFill>
          <a:schemeClr val="tx1"/>
        </a:solidFill>
        <a:latin typeface="+mn-lt"/>
        <a:ea typeface="+mn-ea"/>
        <a:cs typeface="+mn-cs"/>
      </a:defRPr>
    </a:lvl5pPr>
    <a:lvl6pPr marL="2776804" algn="l" defTabSz="1110722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6pPr>
    <a:lvl7pPr marL="3332165" algn="l" defTabSz="1110722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7pPr>
    <a:lvl8pPr marL="3887526" algn="l" defTabSz="1110722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8pPr>
    <a:lvl9pPr marL="4442887" algn="l" defTabSz="1110722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225" y="912813"/>
            <a:ext cx="7146925" cy="4548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93747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Grp="1" noChangeArrowheads="1"/>
          </p:cNvSpPr>
          <p:nvPr/>
        </p:nvSpPr>
        <p:spPr bwMode="auto">
          <a:xfrm>
            <a:off x="1" y="6"/>
            <a:ext cx="3062289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55" tIns="52277" rIns="104555" bIns="52277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300" dirty="0" err="1"/>
              <a:t>Didid</a:t>
            </a:r>
            <a:r>
              <a:rPr lang="en-US" sz="1300" dirty="0"/>
              <a:t> </a:t>
            </a:r>
            <a:r>
              <a:rPr lang="en-US" sz="1300" dirty="0" err="1"/>
              <a:t>Noordiatmoko</a:t>
            </a:r>
            <a:endParaRPr lang="en-US" sz="1300" dirty="0"/>
          </a:p>
        </p:txBody>
      </p:sp>
      <p:sp>
        <p:nvSpPr>
          <p:cNvPr id="23555" name="Rectangle 6"/>
          <p:cNvSpPr txBox="1">
            <a:spLocks noGrp="1" noChangeArrowheads="1"/>
          </p:cNvSpPr>
          <p:nvPr/>
        </p:nvSpPr>
        <p:spPr bwMode="auto">
          <a:xfrm>
            <a:off x="1" y="10650543"/>
            <a:ext cx="3062289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55" tIns="52277" rIns="104555" bIns="52277" anchor="b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300" dirty="0" err="1"/>
              <a:t>Pelatihan</a:t>
            </a:r>
            <a:r>
              <a:rPr lang="en-US" sz="1300" dirty="0"/>
              <a:t> </a:t>
            </a:r>
            <a:r>
              <a:rPr lang="en-US" sz="1300" dirty="0" err="1"/>
              <a:t>Manajemen</a:t>
            </a:r>
            <a:r>
              <a:rPr lang="en-US" sz="1300" dirty="0"/>
              <a:t> </a:t>
            </a:r>
            <a:r>
              <a:rPr lang="en-US" sz="1300" dirty="0" err="1"/>
              <a:t>Kinerja</a:t>
            </a:r>
            <a:r>
              <a:rPr lang="en-US" sz="1300" dirty="0"/>
              <a:t> </a:t>
            </a:r>
            <a:r>
              <a:rPr lang="en-US" sz="1300" dirty="0" err="1"/>
              <a:t>Kementerian</a:t>
            </a:r>
            <a:r>
              <a:rPr lang="en-US" sz="1300" dirty="0"/>
              <a:t> PAN</a:t>
            </a:r>
          </a:p>
        </p:txBody>
      </p:sp>
      <p:sp>
        <p:nvSpPr>
          <p:cNvPr id="23556" name="Rectangle 7"/>
          <p:cNvSpPr txBox="1">
            <a:spLocks noGrp="1" noChangeArrowheads="1"/>
          </p:cNvSpPr>
          <p:nvPr/>
        </p:nvSpPr>
        <p:spPr bwMode="auto">
          <a:xfrm>
            <a:off x="4006852" y="10650543"/>
            <a:ext cx="3062289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55" tIns="52277" rIns="104555" bIns="52277" anchor="b"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fld id="{83064BF6-4C87-498C-B12E-9B39BD329D7E}" type="slidenum">
              <a:rPr lang="en-US" sz="1300"/>
              <a:pPr algn="r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t>30</a:t>
            </a:fld>
            <a:endParaRPr lang="en-US" sz="1300" dirty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1300" y="842963"/>
            <a:ext cx="6592888" cy="41957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392" y="5322896"/>
            <a:ext cx="5187951" cy="5045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3653" tIns="51825" rIns="103653" bIns="51825"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7090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7584" y="201590"/>
            <a:ext cx="11404092" cy="715649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508" y="972656"/>
            <a:ext cx="9711298" cy="3225461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14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680" y="4265556"/>
            <a:ext cx="8542956" cy="1530195"/>
          </a:xfrm>
        </p:spPr>
        <p:txBody>
          <a:bodyPr>
            <a:normAutofit/>
          </a:bodyPr>
          <a:lstStyle>
            <a:lvl1pPr marL="0" indent="0" algn="ctr">
              <a:spcBef>
                <a:spcPts val="1102"/>
              </a:spcBef>
              <a:buNone/>
              <a:defRPr sz="1984">
                <a:solidFill>
                  <a:srgbClr val="FFFFFF"/>
                </a:solidFill>
              </a:defRPr>
            </a:lvl1pPr>
            <a:lvl2pPr marL="377979" indent="0" algn="ctr">
              <a:buNone/>
              <a:defRPr sz="1984"/>
            </a:lvl2pPr>
            <a:lvl3pPr marL="755957" indent="0" algn="ctr">
              <a:buNone/>
              <a:defRPr sz="1984"/>
            </a:lvl3pPr>
            <a:lvl4pPr marL="1133936" indent="0" algn="ctr">
              <a:buNone/>
              <a:defRPr sz="1653"/>
            </a:lvl4pPr>
            <a:lvl5pPr marL="1511915" indent="0" algn="ctr">
              <a:buNone/>
              <a:defRPr sz="1653"/>
            </a:lvl5pPr>
            <a:lvl6pPr marL="1889893" indent="0" algn="ctr">
              <a:buNone/>
              <a:defRPr sz="1653"/>
            </a:lvl6pPr>
            <a:lvl7pPr marL="2267872" indent="0" algn="ctr">
              <a:buNone/>
              <a:defRPr sz="1653"/>
            </a:lvl7pPr>
            <a:lvl8pPr marL="2645851" indent="0" algn="ctr">
              <a:buNone/>
              <a:defRPr sz="1653"/>
            </a:lvl8pPr>
            <a:lvl9pPr marL="3023829" indent="0" algn="ctr">
              <a:buNone/>
              <a:defRPr sz="165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B620B6-F474-441C-A147-C2C841B9638E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D9A33F-0C39-474E-B881-642C99AE4DE7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27906" y="4115823"/>
            <a:ext cx="801850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54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09F15-8F67-434D-8AAF-D520EBA820BD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93A0-8B2D-43B0-A818-5D1406B04356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3645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839964"/>
            <a:ext cx="2264485" cy="59637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682" y="839964"/>
            <a:ext cx="7238926" cy="5963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81C53-13EF-4581-A3FF-CCF1D5520EE0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5E25-EDBE-424D-8BDC-49462FD4066A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3563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2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BE50E-BDD1-4E22-AA3E-B8FCDCC6DBB8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31AD-31DB-4D00-9E4D-7CF7014935DD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4136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043" y="1293649"/>
            <a:ext cx="9711298" cy="3225461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14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067" y="4579589"/>
            <a:ext cx="8544160" cy="150334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4">
                <a:solidFill>
                  <a:schemeClr val="accent1"/>
                </a:solidFill>
              </a:defRPr>
            </a:lvl1pPr>
            <a:lvl2pPr marL="37797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437D1-DB09-4C6E-B86E-55509AA95DE7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6390-277E-49B4-8F63-75F2A808430C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30381" y="4431755"/>
            <a:ext cx="801850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681" y="2267902"/>
            <a:ext cx="4632913" cy="4435009"/>
          </a:xfrm>
        </p:spPr>
        <p:txBody>
          <a:bodyPr/>
          <a:lstStyle>
            <a:lvl1pPr>
              <a:defRPr sz="1819"/>
            </a:lvl1pPr>
            <a:lvl2pPr>
              <a:defRPr sz="1653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6841" y="2267903"/>
            <a:ext cx="4632913" cy="4435009"/>
          </a:xfrm>
        </p:spPr>
        <p:txBody>
          <a:bodyPr/>
          <a:lstStyle>
            <a:lvl1pPr>
              <a:defRPr sz="1819"/>
            </a:lvl1pPr>
            <a:lvl2pPr>
              <a:defRPr sz="1653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71185-AB7B-4E61-AA8D-3C661977E9AA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57B-A0B9-4F9D-B3D8-932049AC8E80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8134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681" y="2206295"/>
            <a:ext cx="4632913" cy="85676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681" y="2999931"/>
            <a:ext cx="4632913" cy="3729440"/>
          </a:xfrm>
        </p:spPr>
        <p:txBody>
          <a:bodyPr/>
          <a:lstStyle>
            <a:lvl1pPr>
              <a:defRPr sz="1819"/>
            </a:lvl1pPr>
            <a:lvl2pPr>
              <a:defRPr sz="1653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8363" y="2203563"/>
            <a:ext cx="4632913" cy="85676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8363" y="2997549"/>
            <a:ext cx="4632913" cy="3729440"/>
          </a:xfrm>
        </p:spPr>
        <p:txBody>
          <a:bodyPr/>
          <a:lstStyle>
            <a:lvl1pPr>
              <a:defRPr sz="1819"/>
            </a:lvl1pPr>
            <a:lvl2pPr>
              <a:defRPr sz="1653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E7103-B9A5-48D2-9BD5-DC9F22E0EF16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59B-D2B0-4EAF-961C-579CA8342E86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829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A02CC-956D-4C9D-9F5C-9EC027457292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AA9-7535-4561-BF53-CC6899F62D0A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2617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301C7-78A9-4892-B919-62B004183225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6969-7B2F-4386-A4A3-8CCADDC391A3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5612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81" y="1209548"/>
            <a:ext cx="3682572" cy="191511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524" y="1209548"/>
            <a:ext cx="5390928" cy="514057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681" y="3124666"/>
            <a:ext cx="3682572" cy="32254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2"/>
              </a:spcBef>
              <a:buNone/>
              <a:defRPr sz="1405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3974F-8739-4D58-9003-6D07ADC13F0B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5BB5-8818-441F-A151-03526F7E1BF4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9030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81" y="1209548"/>
            <a:ext cx="3682572" cy="191511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21351" y="1179309"/>
            <a:ext cx="5531318" cy="5120421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315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681" y="3124665"/>
            <a:ext cx="3682572" cy="31750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2"/>
              </a:spcBef>
              <a:buNone/>
              <a:defRPr sz="1405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26576-F0C6-412B-B4BD-D0C3F9D72F42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9E7B-569A-4A0B-9616-85F6B053AC3E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684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7586" y="201592"/>
            <a:ext cx="11404092" cy="715649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681" y="671971"/>
            <a:ext cx="9622203" cy="1495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683" y="2267902"/>
            <a:ext cx="9619622" cy="445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677" y="6860619"/>
            <a:ext cx="226933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4AC81D-D8D3-4834-B673-8E8A5E90760B}" type="datetime1">
              <a:rPr lang="en-US" smtClean="0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7849" y="6860619"/>
            <a:ext cx="459675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2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0220" y="6860619"/>
            <a:ext cx="166245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accent1"/>
                </a:solidFill>
              </a:defRPr>
            </a:lvl1pPr>
          </a:lstStyle>
          <a:p>
            <a:fld id="{095EF50B-2692-471D-AB43-E22E2C7EE052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4931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440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8989" indent="-151191" algn="l" defTabSz="755957" rtl="0" eaLnBrk="1" latinLnBrk="0" hangingPunct="1">
        <a:lnSpc>
          <a:spcPct val="90000"/>
        </a:lnSpc>
        <a:spcBef>
          <a:spcPts val="1102"/>
        </a:spcBef>
        <a:buClr>
          <a:schemeClr val="accent1"/>
        </a:buClr>
        <a:buSzPct val="80000"/>
        <a:buFont typeface="Corbel" pitchFamily="34" charset="0"/>
        <a:buChar char="•"/>
        <a:defRPr sz="2205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7979" indent="-151191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984" kern="1200">
          <a:solidFill>
            <a:schemeClr val="accent1"/>
          </a:solidFill>
          <a:latin typeface="+mn-lt"/>
          <a:ea typeface="+mn-ea"/>
          <a:cs typeface="+mn-cs"/>
        </a:defRPr>
      </a:lvl2pPr>
      <a:lvl3pPr marL="604766" indent="-151191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764" kern="1200">
          <a:solidFill>
            <a:schemeClr val="accent1"/>
          </a:solidFill>
          <a:latin typeface="+mn-lt"/>
          <a:ea typeface="+mn-ea"/>
          <a:cs typeface="+mn-cs"/>
        </a:defRPr>
      </a:lvl3pPr>
      <a:lvl4pPr marL="831553" indent="-151191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14248" indent="-151191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12530" indent="-188989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32990" indent="-188989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3450" indent="-188989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3910" indent="-188989" algn="l" defTabSz="75595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31AD-31DB-4D00-9E4D-7CF7014935DD}" type="slidenum">
              <a:rPr lang="en-US" altLang="id-ID" smtClean="0"/>
              <a:pPr/>
              <a:t>1</a:t>
            </a:fld>
            <a:endParaRPr lang="en-US" alt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1" y="1112837"/>
            <a:ext cx="11277600" cy="4644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4431" y="1536045"/>
            <a:ext cx="89916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STRATEGI PERLUASAN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PROGRAM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HULU HILIR AGRO MARITIM</a:t>
            </a:r>
            <a:r>
              <a:rPr lang="id-I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endParaRPr lang="id-ID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SEKTOR </a:t>
            </a:r>
            <a:r>
              <a:rPr lang="id-I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P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ERKEBUNAN</a:t>
            </a:r>
            <a:r>
              <a:rPr lang="id-I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TAHUN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2019</a:t>
            </a:r>
            <a:endParaRPr lang="id-ID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5FCB-966D-4996-8555-1534ACD2F5E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6982" y="1543269"/>
            <a:ext cx="6785649" cy="7125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PENGEMBANGAN KOPI ARABIKA TAHUN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201</a:t>
            </a:r>
            <a:r>
              <a:rPr lang="id-I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8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SELUAS 2.000 Ha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6982" y="2369175"/>
            <a:ext cx="6023649" cy="4611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65082" indent="-665082" algn="ctr">
              <a:defRPr/>
            </a:pPr>
            <a:r>
              <a:rPr lang="en-US" sz="1949" b="1" dirty="0">
                <a:solidFill>
                  <a:schemeClr val="tx1"/>
                </a:solidFill>
              </a:rPr>
              <a:t>KONDISI KOPI ARABIKA</a:t>
            </a:r>
          </a:p>
          <a:p>
            <a:pPr marL="450091" indent="-279953">
              <a:buFont typeface="Wingdings" pitchFamily="2" charset="2"/>
              <a:buChar char="Ø"/>
              <a:tabLst>
                <a:tab pos="3062468" algn="l"/>
              </a:tabLst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Pada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tahun</a:t>
            </a:r>
            <a:r>
              <a:rPr lang="en-US" sz="2000" b="1" dirty="0" smtClean="0">
                <a:solidFill>
                  <a:schemeClr val="tx1"/>
                </a:solidFill>
              </a:rPr>
              <a:t> 2011 </a:t>
            </a:r>
            <a:r>
              <a:rPr lang="en-US" sz="2000" b="1" dirty="0" err="1" smtClean="0">
                <a:solidFill>
                  <a:schemeClr val="tx1"/>
                </a:solidFill>
              </a:rPr>
              <a:t>terdapat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lahan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id-ID" sz="2000" b="1" dirty="0">
                <a:solidFill>
                  <a:schemeClr val="tx1"/>
                </a:solidFill>
              </a:rPr>
              <a:t> </a:t>
            </a:r>
            <a:r>
              <a:rPr lang="id-ID" sz="2000" b="1" dirty="0" smtClean="0">
                <a:solidFill>
                  <a:schemeClr val="tx1"/>
                </a:solidFill>
              </a:rPr>
              <a:t>:   </a:t>
            </a:r>
            <a:r>
              <a:rPr lang="en-US" sz="2000" b="1" dirty="0" smtClean="0">
                <a:solidFill>
                  <a:schemeClr val="tx1"/>
                </a:solidFill>
              </a:rPr>
              <a:t>30.569 Ha</a:t>
            </a:r>
          </a:p>
          <a:p>
            <a:pPr marL="450091" indent="-279953">
              <a:buFont typeface="Wingdings" pitchFamily="2" charset="2"/>
              <a:buChar char="Ø"/>
              <a:tabLst>
                <a:tab pos="3062468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Existing Areal 2011	</a:t>
            </a:r>
            <a:r>
              <a:rPr lang="id-ID" sz="2000" b="1" dirty="0" smtClean="0">
                <a:solidFill>
                  <a:schemeClr val="tx1"/>
                </a:solidFill>
              </a:rPr>
              <a:t>	       :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id-ID" sz="2000" b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8.569 Ha</a:t>
            </a:r>
          </a:p>
          <a:p>
            <a:pPr marL="450091" indent="-279953">
              <a:buFont typeface="Wingdings" pitchFamily="2" charset="2"/>
              <a:buChar char="Ø"/>
              <a:tabLst>
                <a:tab pos="3062468" algn="l"/>
              </a:tabLst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Potensi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Calon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Lahan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id-ID" sz="2000" b="1" dirty="0" smtClean="0">
                <a:solidFill>
                  <a:schemeClr val="tx1"/>
                </a:solidFill>
              </a:rPr>
              <a:t>	       :   </a:t>
            </a:r>
            <a:r>
              <a:rPr lang="en-US" sz="2000" b="1" dirty="0" smtClean="0">
                <a:solidFill>
                  <a:schemeClr val="tx1"/>
                </a:solidFill>
              </a:rPr>
              <a:t>22.000 Ha</a:t>
            </a:r>
          </a:p>
          <a:p>
            <a:pPr marL="450091" indent="-279953">
              <a:buFont typeface="Wingdings" pitchFamily="2" charset="2"/>
              <a:buChar char="Ø"/>
              <a:tabLst>
                <a:tab pos="3062468" algn="l"/>
              </a:tabLst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Pengembangan</a:t>
            </a:r>
            <a:r>
              <a:rPr lang="en-US" sz="2000" b="1" dirty="0" smtClean="0">
                <a:solidFill>
                  <a:schemeClr val="tx1"/>
                </a:solidFill>
              </a:rPr>
              <a:t> 2011-2016	</a:t>
            </a:r>
            <a:r>
              <a:rPr lang="id-ID" sz="2000" b="1" dirty="0" smtClean="0">
                <a:solidFill>
                  <a:schemeClr val="tx1"/>
                </a:solidFill>
              </a:rPr>
              <a:t>       :   </a:t>
            </a:r>
            <a:r>
              <a:rPr lang="en-US" sz="2000" b="1" dirty="0" smtClean="0">
                <a:solidFill>
                  <a:schemeClr val="tx1"/>
                </a:solidFill>
              </a:rPr>
              <a:t>10.000 Ha</a:t>
            </a:r>
          </a:p>
          <a:p>
            <a:pPr marL="450091" indent="-279953">
              <a:buFont typeface="Wingdings" pitchFamily="2" charset="2"/>
              <a:buChar char="Ø"/>
              <a:tabLst>
                <a:tab pos="3062468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Existing Areal 2016	</a:t>
            </a:r>
            <a:r>
              <a:rPr lang="id-ID" sz="2000" b="1" dirty="0" smtClean="0">
                <a:solidFill>
                  <a:schemeClr val="tx1"/>
                </a:solidFill>
              </a:rPr>
              <a:t>   	       :   </a:t>
            </a:r>
            <a:r>
              <a:rPr lang="en-US" sz="2000" b="1" dirty="0" smtClean="0">
                <a:solidFill>
                  <a:schemeClr val="tx1"/>
                </a:solidFill>
              </a:rPr>
              <a:t>17.659 Ha</a:t>
            </a:r>
          </a:p>
          <a:p>
            <a:pPr marL="450091" indent="-279953">
              <a:buFont typeface="Wingdings" pitchFamily="2" charset="2"/>
              <a:buChar char="Ø"/>
              <a:tabLst>
                <a:tab pos="3062468" algn="l"/>
              </a:tabLst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Potensi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Calon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Lahan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id-ID" sz="2000" b="1" dirty="0" smtClean="0">
                <a:solidFill>
                  <a:schemeClr val="tx1"/>
                </a:solidFill>
              </a:rPr>
              <a:t>	       :   </a:t>
            </a:r>
            <a:r>
              <a:rPr lang="en-US" sz="2000" b="1" dirty="0" smtClean="0">
                <a:solidFill>
                  <a:schemeClr val="tx1"/>
                </a:solidFill>
              </a:rPr>
              <a:t>12.000 Ha</a:t>
            </a:r>
          </a:p>
          <a:p>
            <a:pPr marL="450091" indent="-279953">
              <a:buFont typeface="Wingdings" pitchFamily="2" charset="2"/>
              <a:buChar char="Ø"/>
              <a:tabLst>
                <a:tab pos="3062468" algn="l"/>
              </a:tabLst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Pengembangan</a:t>
            </a:r>
            <a:r>
              <a:rPr lang="en-US" sz="2000" b="1" dirty="0" smtClean="0">
                <a:solidFill>
                  <a:schemeClr val="tx1"/>
                </a:solidFill>
              </a:rPr>
              <a:t> 2017  	</a:t>
            </a:r>
            <a:r>
              <a:rPr lang="id-ID" sz="2000" b="1" dirty="0" smtClean="0">
                <a:solidFill>
                  <a:schemeClr val="tx1"/>
                </a:solidFill>
              </a:rPr>
              <a:t>	       :    </a:t>
            </a:r>
            <a:r>
              <a:rPr lang="en-US" sz="2000" b="1" dirty="0" smtClean="0">
                <a:solidFill>
                  <a:schemeClr val="tx1"/>
                </a:solidFill>
              </a:rPr>
              <a:t> 4.000 Ha</a:t>
            </a:r>
          </a:p>
          <a:p>
            <a:pPr marL="450091" indent="-279953">
              <a:buFont typeface="Wingdings" pitchFamily="2" charset="2"/>
              <a:buChar char="Ø"/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Potensi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Calon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Lahan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450091" indent="-279953">
              <a:tabLst>
                <a:tab pos="3062468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b="1" dirty="0" err="1" smtClean="0">
                <a:solidFill>
                  <a:schemeClr val="tx1"/>
                </a:solidFill>
              </a:rPr>
              <a:t>Rencana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Pengembangan</a:t>
            </a:r>
            <a:r>
              <a:rPr lang="id-ID" sz="2000" b="1" dirty="0">
                <a:solidFill>
                  <a:schemeClr val="tx1"/>
                </a:solidFill>
              </a:rPr>
              <a:t>	</a:t>
            </a:r>
            <a:r>
              <a:rPr lang="id-ID" sz="2000" b="1" dirty="0" smtClean="0">
                <a:solidFill>
                  <a:schemeClr val="tx1"/>
                </a:solidFill>
              </a:rPr>
              <a:t>       :     </a:t>
            </a:r>
            <a:r>
              <a:rPr lang="en-US" sz="2000" b="1" dirty="0" smtClean="0">
                <a:solidFill>
                  <a:schemeClr val="tx1"/>
                </a:solidFill>
              </a:rPr>
              <a:t> 8.000 Ha</a:t>
            </a:r>
          </a:p>
          <a:p>
            <a:pPr marL="450091" indent="-279953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	( 2018 – 2019 )</a:t>
            </a:r>
          </a:p>
          <a:p>
            <a:pPr marL="450091" indent="-279953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UMKM </a:t>
            </a:r>
            <a:r>
              <a:rPr lang="en-US" sz="2000" b="1" dirty="0" err="1" smtClean="0">
                <a:solidFill>
                  <a:schemeClr val="tx1"/>
                </a:solidFill>
              </a:rPr>
              <a:t>Pengolahan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Bubuk</a:t>
            </a:r>
            <a:r>
              <a:rPr lang="en-US" sz="2000" b="1" dirty="0" smtClean="0">
                <a:solidFill>
                  <a:schemeClr val="tx1"/>
                </a:solidFill>
              </a:rPr>
              <a:t> Kopi </a:t>
            </a:r>
            <a:r>
              <a:rPr lang="en-US" sz="2000" b="1" dirty="0" err="1" smtClean="0">
                <a:solidFill>
                  <a:schemeClr val="tx1"/>
                </a:solidFill>
              </a:rPr>
              <a:t>Arabika</a:t>
            </a:r>
            <a:r>
              <a:rPr lang="id-ID" sz="2000" b="1" dirty="0">
                <a:solidFill>
                  <a:schemeClr val="tx1"/>
                </a:solidFill>
              </a:rPr>
              <a:t> </a:t>
            </a:r>
            <a:r>
              <a:rPr lang="id-ID" sz="2000" b="1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 27 Unit</a:t>
            </a:r>
          </a:p>
          <a:p>
            <a:pPr marL="449263" indent="-279400"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Prod</a:t>
            </a:r>
            <a:r>
              <a:rPr lang="id-ID" sz="2000" b="1" dirty="0" smtClean="0">
                <a:solidFill>
                  <a:schemeClr val="tx1"/>
                </a:solidFill>
              </a:rPr>
              <a:t>uksi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id-ID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dirty="0" err="1" smtClean="0">
                <a:solidFill>
                  <a:schemeClr val="tx1"/>
                </a:solidFill>
              </a:rPr>
              <a:t>opi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bubuk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tahun</a:t>
            </a:r>
            <a:r>
              <a:rPr lang="en-US" sz="2000" b="1" dirty="0" smtClean="0">
                <a:solidFill>
                  <a:schemeClr val="tx1"/>
                </a:solidFill>
              </a:rPr>
              <a:t> 2016 </a:t>
            </a:r>
            <a:r>
              <a:rPr lang="id-ID" sz="2000" b="1" dirty="0" smtClean="0">
                <a:solidFill>
                  <a:schemeClr val="tx1"/>
                </a:solidFill>
              </a:rPr>
              <a:t> : </a:t>
            </a:r>
            <a:r>
              <a:rPr lang="en-US" sz="2000" b="1" dirty="0" smtClean="0">
                <a:solidFill>
                  <a:schemeClr val="tx1"/>
                </a:solidFill>
              </a:rPr>
              <a:t>20 ton /</a:t>
            </a:r>
            <a:r>
              <a:rPr lang="en-US" sz="2000" b="1" dirty="0" err="1" smtClean="0">
                <a:solidFill>
                  <a:schemeClr val="tx1"/>
                </a:solidFill>
              </a:rPr>
              <a:t>th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0792" y="3077362"/>
            <a:ext cx="5065820" cy="2307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09816" indent="-109816"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PEMBINAAN YANG DILAKUKAN</a:t>
            </a:r>
          </a:p>
          <a:p>
            <a:pPr marL="450091" indent="-279953">
              <a:buFont typeface="Wingdings" pitchFamily="2" charset="2"/>
              <a:buChar char="Ø"/>
              <a:defRPr/>
            </a:pPr>
            <a:r>
              <a:rPr lang="en-US" sz="1949" b="1" dirty="0" err="1">
                <a:solidFill>
                  <a:schemeClr val="bg1"/>
                </a:solidFill>
              </a:rPr>
              <a:t>Perluasan</a:t>
            </a:r>
            <a:r>
              <a:rPr lang="en-US" sz="1949" b="1" dirty="0">
                <a:solidFill>
                  <a:schemeClr val="bg1"/>
                </a:solidFill>
              </a:rPr>
              <a:t> Kopi </a:t>
            </a:r>
            <a:r>
              <a:rPr lang="en-US" sz="1949" b="1" dirty="0" err="1">
                <a:solidFill>
                  <a:schemeClr val="bg1"/>
                </a:solidFill>
              </a:rPr>
              <a:t>Arabika</a:t>
            </a:r>
            <a:endParaRPr lang="en-US" sz="1949" b="1" dirty="0">
              <a:solidFill>
                <a:schemeClr val="bg1"/>
              </a:solidFill>
            </a:endParaRPr>
          </a:p>
          <a:p>
            <a:pPr marL="450091" indent="-279953">
              <a:buFont typeface="Wingdings" pitchFamily="2" charset="2"/>
              <a:buChar char="Ø"/>
              <a:defRPr/>
            </a:pPr>
            <a:r>
              <a:rPr lang="en-US" sz="1949" b="1" dirty="0" err="1">
                <a:solidFill>
                  <a:schemeClr val="bg1"/>
                </a:solidFill>
              </a:rPr>
              <a:t>Peningkatan</a:t>
            </a:r>
            <a:r>
              <a:rPr lang="en-US" sz="1949" b="1" dirty="0">
                <a:solidFill>
                  <a:schemeClr val="bg1"/>
                </a:solidFill>
              </a:rPr>
              <a:t> </a:t>
            </a:r>
            <a:r>
              <a:rPr lang="en-US" sz="1949" b="1" dirty="0" err="1">
                <a:solidFill>
                  <a:schemeClr val="bg1"/>
                </a:solidFill>
              </a:rPr>
              <a:t>Mutu</a:t>
            </a:r>
            <a:endParaRPr lang="en-US" sz="1949" b="1" dirty="0">
              <a:solidFill>
                <a:schemeClr val="bg1"/>
              </a:solidFill>
            </a:endParaRPr>
          </a:p>
          <a:p>
            <a:pPr marL="450091" indent="-279953">
              <a:buFont typeface="Wingdings" pitchFamily="2" charset="2"/>
              <a:buChar char="Ø"/>
              <a:defRPr/>
            </a:pPr>
            <a:r>
              <a:rPr lang="en-US" sz="1949" b="1" dirty="0">
                <a:solidFill>
                  <a:schemeClr val="bg1"/>
                </a:solidFill>
              </a:rPr>
              <a:t>Unit </a:t>
            </a:r>
            <a:r>
              <a:rPr lang="en-US" sz="1949" b="1" dirty="0" err="1">
                <a:solidFill>
                  <a:schemeClr val="bg1"/>
                </a:solidFill>
              </a:rPr>
              <a:t>Pengolahan</a:t>
            </a:r>
            <a:r>
              <a:rPr lang="en-US" sz="1949" b="1" dirty="0">
                <a:solidFill>
                  <a:schemeClr val="bg1"/>
                </a:solidFill>
              </a:rPr>
              <a:t> </a:t>
            </a:r>
            <a:r>
              <a:rPr lang="en-US" sz="1949" b="1" dirty="0" err="1">
                <a:solidFill>
                  <a:schemeClr val="bg1"/>
                </a:solidFill>
              </a:rPr>
              <a:t>Hasil</a:t>
            </a:r>
            <a:endParaRPr lang="en-US" sz="1949" b="1" dirty="0">
              <a:solidFill>
                <a:schemeClr val="bg1"/>
              </a:solidFill>
            </a:endParaRPr>
          </a:p>
          <a:p>
            <a:pPr marL="450091" indent="-279953">
              <a:buFont typeface="Wingdings" pitchFamily="2" charset="2"/>
              <a:buChar char="Ø"/>
              <a:defRPr/>
            </a:pPr>
            <a:r>
              <a:rPr lang="en-US" sz="1949" b="1" dirty="0" err="1">
                <a:solidFill>
                  <a:schemeClr val="bg1"/>
                </a:solidFill>
              </a:rPr>
              <a:t>Kemitraan</a:t>
            </a:r>
            <a:endParaRPr lang="en-US" sz="1949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13817" y="350837"/>
            <a:ext cx="8651628" cy="587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3682" tIns="56841" rIns="113682" bIns="56841" anchor="ctr"/>
          <a:lstStyle/>
          <a:p>
            <a:pPr algn="ctr" defTabSz="11356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646" b="1" dirty="0" smtClean="0">
                <a:solidFill>
                  <a:schemeClr val="bg1"/>
                </a:solidFill>
                <a:latin typeface="Berlin Sans FB Demi" pitchFamily="34" charset="0"/>
                <a:cs typeface="Arial" charset="0"/>
              </a:rPr>
              <a:t>KOPI ARABIKA</a:t>
            </a:r>
            <a:endParaRPr lang="id-ID" sz="2646" b="1" dirty="0">
              <a:solidFill>
                <a:schemeClr val="bg1"/>
              </a:solidFill>
              <a:latin typeface="Berlin Sans FB Dem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31AD-31DB-4D00-9E4D-7CF7014935DD}" type="slidenum">
              <a:rPr lang="en-US" altLang="id-ID" smtClean="0"/>
              <a:pPr/>
              <a:t>11</a:t>
            </a:fld>
            <a:endParaRPr lang="en-US" altLang="id-ID"/>
          </a:p>
        </p:txBody>
      </p:sp>
      <p:sp>
        <p:nvSpPr>
          <p:cNvPr id="5" name="Rectangle 4"/>
          <p:cNvSpPr/>
          <p:nvPr/>
        </p:nvSpPr>
        <p:spPr>
          <a:xfrm>
            <a:off x="910431" y="1749202"/>
            <a:ext cx="5500688" cy="354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d-ID" b="1" dirty="0">
                <a:solidFill>
                  <a:srgbClr val="000000"/>
                </a:solidFill>
                <a:latin typeface="Adobe Caslon Pro Bold" panose="0205070206050A020403" pitchFamily="18" charset="0"/>
                <a:cs typeface="Arial" charset="0"/>
              </a:rPr>
              <a:t>Luas Areal Total Kopi Arabika        	: 19.631 Ha </a:t>
            </a:r>
          </a:p>
        </p:txBody>
      </p:sp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416956"/>
              </p:ext>
            </p:extLst>
          </p:nvPr>
        </p:nvGraphicFramePr>
        <p:xfrm>
          <a:off x="3802063" y="3395663"/>
          <a:ext cx="7185025" cy="371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hart" r:id="rId3" imgW="11782460" imgH="6096141" progId="Excel.Chart.8">
                  <p:embed/>
                </p:oleObj>
              </mc:Choice>
              <mc:Fallback>
                <p:oleObj name="Chart" r:id="rId3" imgW="11782460" imgH="609614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3395663"/>
                        <a:ext cx="7185025" cy="371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10431" y="2055812"/>
            <a:ext cx="550068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d-ID" b="1" dirty="0">
                <a:solidFill>
                  <a:srgbClr val="000000"/>
                </a:solidFill>
                <a:cs typeface="Arial" charset="0"/>
              </a:rPr>
              <a:t>Luas Areal Perkebunan Rakyat	</a:t>
            </a:r>
            <a:r>
              <a:rPr lang="id-ID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id-ID" b="1" dirty="0">
                <a:solidFill>
                  <a:srgbClr val="000000"/>
                </a:solidFill>
                <a:cs typeface="Arial" charset="0"/>
              </a:rPr>
              <a:t>12.255 Ha </a:t>
            </a:r>
          </a:p>
        </p:txBody>
      </p:sp>
      <p:sp>
        <p:nvSpPr>
          <p:cNvPr id="8" name="Rectangle 7"/>
          <p:cNvSpPr/>
          <p:nvPr/>
        </p:nvSpPr>
        <p:spPr>
          <a:xfrm>
            <a:off x="925512" y="2436812"/>
            <a:ext cx="576103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d-ID" b="1" dirty="0">
                <a:solidFill>
                  <a:srgbClr val="000000"/>
                </a:solidFill>
                <a:cs typeface="Arial" charset="0"/>
              </a:rPr>
              <a:t>Luas Areal Perkebunan Besar Negara	:   7.172 Ha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0431" y="2825749"/>
            <a:ext cx="550068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d-ID" b="1" dirty="0">
                <a:solidFill>
                  <a:srgbClr val="000000"/>
                </a:solidFill>
                <a:cs typeface="Arial" charset="0"/>
              </a:rPr>
              <a:t>Luas Areal Perkebunan Besar Swasta	:       204 Ha </a:t>
            </a:r>
          </a:p>
        </p:txBody>
      </p:sp>
      <p:sp>
        <p:nvSpPr>
          <p:cNvPr id="12" name="Oval 11"/>
          <p:cNvSpPr/>
          <p:nvPr/>
        </p:nvSpPr>
        <p:spPr>
          <a:xfrm>
            <a:off x="694531" y="2954337"/>
            <a:ext cx="215900" cy="215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694531" y="2103437"/>
            <a:ext cx="215900" cy="215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694531" y="2540000"/>
            <a:ext cx="215900" cy="215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13817" y="350837"/>
            <a:ext cx="8651628" cy="587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3682" tIns="56841" rIns="113682" bIns="56841" anchor="ctr"/>
          <a:lstStyle/>
          <a:p>
            <a:pPr algn="ctr" defTabSz="11356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646" b="1" dirty="0" smtClean="0">
                <a:solidFill>
                  <a:schemeClr val="bg1"/>
                </a:solidFill>
                <a:latin typeface="Berlin Sans FB Demi" pitchFamily="34" charset="0"/>
                <a:cs typeface="Arial" charset="0"/>
              </a:rPr>
              <a:t>LUAS AREAL KOPI</a:t>
            </a:r>
            <a:endParaRPr lang="id-ID" sz="2646" b="1" dirty="0">
              <a:solidFill>
                <a:schemeClr val="bg1"/>
              </a:solidFill>
              <a:latin typeface="Berlin Sans FB Dem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8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avicon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741483" y="4263607"/>
            <a:ext cx="3412806" cy="21345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2061" y="4298775"/>
            <a:ext cx="2913089" cy="1305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816" indent="-109816" algn="ctr">
              <a:defRPr/>
            </a:pPr>
            <a:r>
              <a:rPr lang="en-US" sz="1559" b="1" dirty="0">
                <a:solidFill>
                  <a:schemeClr val="bg1"/>
                </a:solidFill>
              </a:rPr>
              <a:t>PEMBINAAN</a:t>
            </a:r>
          </a:p>
          <a:p>
            <a:pPr marL="109816" indent="-109816">
              <a:buFont typeface="Arial" pitchFamily="34" charset="0"/>
              <a:buChar char="•"/>
              <a:defRPr/>
            </a:pPr>
            <a:r>
              <a:rPr lang="en-US" sz="1559" b="1" dirty="0" err="1">
                <a:solidFill>
                  <a:schemeClr val="bg1"/>
                </a:solidFill>
              </a:rPr>
              <a:t>Perluasan</a:t>
            </a:r>
            <a:r>
              <a:rPr lang="en-US" sz="1559" b="1" dirty="0">
                <a:solidFill>
                  <a:schemeClr val="bg1"/>
                </a:solidFill>
              </a:rPr>
              <a:t> Kopi </a:t>
            </a:r>
            <a:r>
              <a:rPr lang="en-US" sz="1559" b="1" dirty="0" err="1">
                <a:solidFill>
                  <a:schemeClr val="bg1"/>
                </a:solidFill>
              </a:rPr>
              <a:t>Arabika</a:t>
            </a:r>
            <a:endParaRPr lang="en-US" sz="1559" b="1" dirty="0">
              <a:solidFill>
                <a:schemeClr val="bg1"/>
              </a:solidFill>
            </a:endParaRPr>
          </a:p>
          <a:p>
            <a:pPr marL="109816" indent="-109816">
              <a:buFont typeface="Arial" pitchFamily="34" charset="0"/>
              <a:buChar char="•"/>
              <a:defRPr/>
            </a:pPr>
            <a:r>
              <a:rPr lang="en-US" sz="1559" b="1" dirty="0" err="1">
                <a:solidFill>
                  <a:schemeClr val="bg1"/>
                </a:solidFill>
              </a:rPr>
              <a:t>Peningkatan</a:t>
            </a:r>
            <a:r>
              <a:rPr lang="en-US" sz="1559" b="1" dirty="0">
                <a:solidFill>
                  <a:schemeClr val="bg1"/>
                </a:solidFill>
              </a:rPr>
              <a:t> </a:t>
            </a:r>
            <a:r>
              <a:rPr lang="en-US" sz="1559" b="1" dirty="0" err="1">
                <a:solidFill>
                  <a:schemeClr val="bg1"/>
                </a:solidFill>
              </a:rPr>
              <a:t>Mutu</a:t>
            </a:r>
            <a:endParaRPr lang="en-US" sz="1559" b="1" dirty="0">
              <a:solidFill>
                <a:schemeClr val="bg1"/>
              </a:solidFill>
            </a:endParaRPr>
          </a:p>
          <a:p>
            <a:pPr marL="109816" indent="-109816">
              <a:buFont typeface="Arial" pitchFamily="34" charset="0"/>
              <a:buChar char="•"/>
              <a:defRPr/>
            </a:pPr>
            <a:r>
              <a:rPr lang="en-US" sz="1559" b="1" dirty="0">
                <a:solidFill>
                  <a:schemeClr val="bg1"/>
                </a:solidFill>
              </a:rPr>
              <a:t>Unit </a:t>
            </a:r>
            <a:r>
              <a:rPr lang="en-US" sz="1559" b="1" dirty="0" err="1">
                <a:solidFill>
                  <a:schemeClr val="bg1"/>
                </a:solidFill>
              </a:rPr>
              <a:t>Pengolahan</a:t>
            </a:r>
            <a:r>
              <a:rPr lang="en-US" sz="1559" b="1" dirty="0">
                <a:solidFill>
                  <a:schemeClr val="bg1"/>
                </a:solidFill>
              </a:rPr>
              <a:t> </a:t>
            </a:r>
            <a:r>
              <a:rPr lang="en-US" sz="1559" b="1" dirty="0" err="1">
                <a:solidFill>
                  <a:schemeClr val="bg1"/>
                </a:solidFill>
              </a:rPr>
              <a:t>Hasil</a:t>
            </a:r>
            <a:endParaRPr lang="en-US" sz="1559" b="1" dirty="0">
              <a:solidFill>
                <a:schemeClr val="bg1"/>
              </a:solidFill>
            </a:endParaRPr>
          </a:p>
          <a:p>
            <a:pPr marL="109816" indent="-109816">
              <a:buFont typeface="Arial" pitchFamily="34" charset="0"/>
              <a:buChar char="•"/>
              <a:defRPr/>
            </a:pPr>
            <a:r>
              <a:rPr lang="en-US" sz="1559" b="1" dirty="0" err="1">
                <a:solidFill>
                  <a:schemeClr val="bg1"/>
                </a:solidFill>
              </a:rPr>
              <a:t>Kemitraan</a:t>
            </a:r>
            <a:endParaRPr lang="en-US" sz="1559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28843" y="1710140"/>
            <a:ext cx="3039496" cy="480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KOPI ARABIKA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06699" y="2141774"/>
            <a:ext cx="1404474" cy="6688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5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RAKYAT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492732" y="2202393"/>
            <a:ext cx="1404474" cy="6688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5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PTP / PBS</a:t>
            </a:r>
          </a:p>
        </p:txBody>
      </p:sp>
      <p:sp>
        <p:nvSpPr>
          <p:cNvPr id="5" name="Oval 4"/>
          <p:cNvSpPr/>
          <p:nvPr/>
        </p:nvSpPr>
        <p:spPr>
          <a:xfrm rot="5400000">
            <a:off x="984107" y="2850598"/>
            <a:ext cx="1215912" cy="1683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754" b="1"/>
              <a:t>AREAL</a:t>
            </a:r>
          </a:p>
          <a:p>
            <a:pPr algn="ctr">
              <a:defRPr/>
            </a:pPr>
            <a:r>
              <a:rPr lang="en-US" b="1" smtClean="0"/>
              <a:t>8.569 Ha</a:t>
            </a:r>
            <a:endParaRPr lang="en-US" sz="1754" b="1" dirty="0"/>
          </a:p>
        </p:txBody>
      </p:sp>
      <p:sp>
        <p:nvSpPr>
          <p:cNvPr id="6" name="Oval 5"/>
          <p:cNvSpPr/>
          <p:nvPr/>
        </p:nvSpPr>
        <p:spPr>
          <a:xfrm rot="5400000">
            <a:off x="4704865" y="2895999"/>
            <a:ext cx="1215911" cy="16673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754" b="1"/>
              <a:t>PRODUKSI</a:t>
            </a:r>
          </a:p>
          <a:p>
            <a:pPr algn="ctr">
              <a:defRPr/>
            </a:pPr>
            <a:r>
              <a:rPr lang="en-US" b="1" smtClean="0"/>
              <a:t>1.887 ton</a:t>
            </a:r>
            <a:endParaRPr lang="en-US" sz="1754" b="1"/>
          </a:p>
        </p:txBody>
      </p:sp>
      <p:sp>
        <p:nvSpPr>
          <p:cNvPr id="7" name="Oval 6"/>
          <p:cNvSpPr/>
          <p:nvPr/>
        </p:nvSpPr>
        <p:spPr>
          <a:xfrm rot="5400000">
            <a:off x="7519367" y="2939023"/>
            <a:ext cx="1215912" cy="16838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75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AREAL</a:t>
            </a: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7.379 Ha</a:t>
            </a:r>
            <a:endParaRPr lang="en-US" sz="175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9615757" y="2977060"/>
            <a:ext cx="1215912" cy="17221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75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PRODUKSI</a:t>
            </a: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3.420 ton</a:t>
            </a:r>
            <a:endParaRPr lang="en-US" sz="175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 rot="5400000">
            <a:off x="1022481" y="5431670"/>
            <a:ext cx="1215912" cy="1683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754" b="1"/>
              <a:t>AREAL</a:t>
            </a:r>
          </a:p>
          <a:p>
            <a:pPr algn="ctr">
              <a:defRPr/>
            </a:pPr>
            <a:r>
              <a:rPr lang="en-US" b="1" smtClean="0"/>
              <a:t>17.659 Ha</a:t>
            </a:r>
            <a:endParaRPr lang="en-US" sz="1754" b="1" dirty="0"/>
          </a:p>
        </p:txBody>
      </p:sp>
      <p:sp>
        <p:nvSpPr>
          <p:cNvPr id="11" name="Oval 10"/>
          <p:cNvSpPr/>
          <p:nvPr/>
        </p:nvSpPr>
        <p:spPr>
          <a:xfrm rot="5400000">
            <a:off x="4704031" y="5386102"/>
            <a:ext cx="1215912" cy="16890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754" b="1"/>
              <a:t>PRODUKSI</a:t>
            </a:r>
          </a:p>
          <a:p>
            <a:pPr algn="ctr">
              <a:defRPr/>
            </a:pPr>
            <a:r>
              <a:rPr lang="en-US" b="1" smtClean="0"/>
              <a:t>6.255 ton</a:t>
            </a:r>
            <a:endParaRPr lang="en-US" sz="1754" b="1"/>
          </a:p>
        </p:txBody>
      </p:sp>
      <p:sp>
        <p:nvSpPr>
          <p:cNvPr id="14" name="Oval 13"/>
          <p:cNvSpPr/>
          <p:nvPr/>
        </p:nvSpPr>
        <p:spPr>
          <a:xfrm rot="5400000">
            <a:off x="7607794" y="5289849"/>
            <a:ext cx="1215912" cy="16838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75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AREAL</a:t>
            </a: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7.386 Ha</a:t>
            </a:r>
            <a:endParaRPr lang="en-US" sz="175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 rot="5400000">
            <a:off x="9726302" y="5285747"/>
            <a:ext cx="1215912" cy="17263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75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PRODUKSI</a:t>
            </a: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5.109 ton</a:t>
            </a:r>
            <a:endParaRPr lang="en-US" sz="175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Bent-Up Arrow 15"/>
          <p:cNvSpPr/>
          <p:nvPr/>
        </p:nvSpPr>
        <p:spPr>
          <a:xfrm rot="10800000" flipH="1">
            <a:off x="2492638" y="3638947"/>
            <a:ext cx="630669" cy="563833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16200000" flipH="1">
            <a:off x="2510369" y="5601981"/>
            <a:ext cx="511787" cy="670712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0800000">
            <a:off x="3763987" y="3639951"/>
            <a:ext cx="659032" cy="581183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rot="5400000">
            <a:off x="3866368" y="5614886"/>
            <a:ext cx="571061" cy="670712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16200000">
            <a:off x="3335887" y="1021757"/>
            <a:ext cx="225533" cy="3854090"/>
          </a:xfrm>
          <a:prstGeom prst="rightBrace">
            <a:avLst/>
          </a:prstGeom>
          <a:ln w="412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16200000">
            <a:off x="9077915" y="1858590"/>
            <a:ext cx="223652" cy="2222355"/>
          </a:xfrm>
          <a:prstGeom prst="rightBrace">
            <a:avLst/>
          </a:prstGeom>
          <a:ln w="412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459" y="3433936"/>
            <a:ext cx="119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64866" y="5874860"/>
            <a:ext cx="119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8118605" y="4509036"/>
            <a:ext cx="8718" cy="885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0319272" y="4553152"/>
            <a:ext cx="1667" cy="869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1646887">
            <a:off x="7838313" y="2240705"/>
            <a:ext cx="870924" cy="24025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9517122">
            <a:off x="3972547" y="2198994"/>
            <a:ext cx="870924" cy="24025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613817" y="350837"/>
            <a:ext cx="8651628" cy="587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3682" tIns="56841" rIns="113682" bIns="56841" anchor="ctr"/>
          <a:lstStyle/>
          <a:p>
            <a:pPr algn="ctr" defTabSz="11356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646" b="1" dirty="0" smtClean="0">
                <a:solidFill>
                  <a:schemeClr val="bg1"/>
                </a:solidFill>
                <a:latin typeface="Berlin Sans FB Demi" pitchFamily="34" charset="0"/>
                <a:cs typeface="Arial" charset="0"/>
              </a:rPr>
              <a:t>KONDISI KOPI ARABIKA JAWA TIMUR</a:t>
            </a:r>
            <a:endParaRPr lang="id-ID" sz="2646" b="1" dirty="0">
              <a:solidFill>
                <a:schemeClr val="bg1"/>
              </a:solidFill>
              <a:latin typeface="Berlin Sans FB Dem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coffee-beans-plant.pn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-151519" y="586040"/>
            <a:ext cx="4516030" cy="309317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4952768"/>
              </p:ext>
            </p:extLst>
          </p:nvPr>
        </p:nvGraphicFramePr>
        <p:xfrm>
          <a:off x="-730109" y="589943"/>
          <a:ext cx="9377248" cy="91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KopiArabikaJati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1231" y="1608424"/>
            <a:ext cx="9829205" cy="5512455"/>
          </a:xfrm>
          <a:prstGeom prst="rect">
            <a:avLst/>
          </a:prstGeom>
        </p:spPr>
      </p:pic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399388" y="4322911"/>
          <a:ext cx="1352465" cy="160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465"/>
              </a:tblGrid>
              <a:tr h="386076">
                <a:tc>
                  <a:txBody>
                    <a:bodyPr/>
                    <a:lstStyle/>
                    <a:p>
                      <a:r>
                        <a:rPr lang="en-US" sz="1000" smtClean="0"/>
                        <a:t>Kab Malang   1.896 Ha</a:t>
                      </a:r>
                      <a:endParaRPr lang="en-US" sz="1000"/>
                    </a:p>
                  </a:txBody>
                  <a:tcPr marL="89094" marR="89094" marT="44547" marB="44547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Wonosari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Jabung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Poncokusumo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Tirtoyudo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Ampelgading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</a:tbl>
          </a:graphicData>
        </a:graphic>
      </p:graphicFrame>
      <p:cxnSp>
        <p:nvCxnSpPr>
          <p:cNvPr id="51" name="Straight Arrow Connector 50"/>
          <p:cNvCxnSpPr/>
          <p:nvPr/>
        </p:nvCxnSpPr>
        <p:spPr>
          <a:xfrm flipH="1">
            <a:off x="1551646" y="4162743"/>
            <a:ext cx="951007" cy="54057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561657" y="3722277"/>
            <a:ext cx="2212346" cy="121128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561656" y="4012583"/>
            <a:ext cx="2372516" cy="115122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551645" y="4603210"/>
            <a:ext cx="2182315" cy="79083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561656" y="4753370"/>
            <a:ext cx="2462610" cy="88093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215056" y="1598355"/>
          <a:ext cx="1485076" cy="1690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076"/>
              </a:tblGrid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Kab Pasuruan  4.087 Ha</a:t>
                      </a:r>
                      <a:endParaRPr lang="en-US" sz="1000"/>
                    </a:p>
                  </a:txBody>
                  <a:tcPr marL="89094" marR="89094" marT="44547" marB="44547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Prigen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Puspo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Lumbang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Purwodadi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Tosari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Kec Tutur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</a:tbl>
          </a:graphicData>
        </a:graphic>
      </p:graphicFrame>
      <p:cxnSp>
        <p:nvCxnSpPr>
          <p:cNvPr id="77" name="Straight Arrow Connector 76"/>
          <p:cNvCxnSpPr/>
          <p:nvPr/>
        </p:nvCxnSpPr>
        <p:spPr>
          <a:xfrm flipH="1" flipV="1">
            <a:off x="1541634" y="1910355"/>
            <a:ext cx="1569999" cy="78917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1521614" y="2150610"/>
            <a:ext cx="2510996" cy="96936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1531624" y="2420896"/>
            <a:ext cx="2841346" cy="84923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1541635" y="2651141"/>
            <a:ext cx="2052175" cy="49051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1531624" y="2901406"/>
            <a:ext cx="2571059" cy="48885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1511603" y="3121639"/>
            <a:ext cx="2352494" cy="3703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4997483" y="1638398"/>
          <a:ext cx="1537775" cy="135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775"/>
              </a:tblGrid>
              <a:tr h="386076">
                <a:tc>
                  <a:txBody>
                    <a:bodyPr/>
                    <a:lstStyle/>
                    <a:p>
                      <a:r>
                        <a:rPr lang="en-US" sz="1000" smtClean="0"/>
                        <a:t>Kab Probolinggo  2.150 Ha</a:t>
                      </a:r>
                      <a:endParaRPr lang="en-US" sz="1000"/>
                    </a:p>
                  </a:txBody>
                  <a:tcPr marL="89094" marR="89094" marT="44547" marB="44547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Sukapura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Sumber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Tiris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Krucil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</a:tbl>
          </a:graphicData>
        </a:graphic>
      </p:graphicFrame>
      <p:cxnSp>
        <p:nvCxnSpPr>
          <p:cNvPr id="93" name="Straight Arrow Connector 92"/>
          <p:cNvCxnSpPr/>
          <p:nvPr/>
        </p:nvCxnSpPr>
        <p:spPr>
          <a:xfrm flipV="1">
            <a:off x="4644925" y="1960410"/>
            <a:ext cx="760807" cy="154163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4905201" y="2240706"/>
            <a:ext cx="530562" cy="148157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5495827" y="2480960"/>
            <a:ext cx="540575" cy="123130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5704382" y="2689516"/>
            <a:ext cx="792506" cy="97269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Table 109"/>
          <p:cNvGraphicFramePr>
            <a:graphicFrameLocks noGrp="1"/>
          </p:cNvGraphicFramePr>
          <p:nvPr/>
        </p:nvGraphicFramePr>
        <p:xfrm>
          <a:off x="3031260" y="5630964"/>
          <a:ext cx="1410111" cy="87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111"/>
              </a:tblGrid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Kab Lumajang   822 Ha</a:t>
                      </a:r>
                      <a:endParaRPr lang="en-US" sz="1000"/>
                    </a:p>
                  </a:txBody>
                  <a:tcPr marL="89094" marR="89094" marT="44547" marB="44547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585">
                <a:tc>
                  <a:txBody>
                    <a:bodyPr/>
                    <a:lstStyle/>
                    <a:p>
                      <a:pPr algn="l"/>
                      <a:r>
                        <a:rPr lang="en-US" sz="1000" smtClean="0"/>
                        <a:t>Kec Pasrujambe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l"/>
                      <a:r>
                        <a:rPr lang="en-US" sz="1000" smtClean="0"/>
                        <a:t>Kec Gucialit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</a:tbl>
          </a:graphicData>
        </a:graphic>
      </p:graphicFrame>
      <p:cxnSp>
        <p:nvCxnSpPr>
          <p:cNvPr id="111" name="Straight Arrow Connector 110"/>
          <p:cNvCxnSpPr/>
          <p:nvPr/>
        </p:nvCxnSpPr>
        <p:spPr>
          <a:xfrm flipH="1">
            <a:off x="4294555" y="4222807"/>
            <a:ext cx="170179" cy="180191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4374640" y="3902467"/>
            <a:ext cx="680720" cy="234248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" name="Table 120"/>
          <p:cNvGraphicFramePr>
            <a:graphicFrameLocks noGrp="1"/>
          </p:cNvGraphicFramePr>
          <p:nvPr/>
        </p:nvGraphicFramePr>
        <p:xfrm>
          <a:off x="5038446" y="4968596"/>
          <a:ext cx="1423406" cy="96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406"/>
              </a:tblGrid>
              <a:tr h="237585">
                <a:tc>
                  <a:txBody>
                    <a:bodyPr/>
                    <a:lstStyle/>
                    <a:p>
                      <a:r>
                        <a:rPr lang="en-US" sz="1000" smtClean="0"/>
                        <a:t>Kab Jember   2.881 Ha</a:t>
                      </a:r>
                      <a:endParaRPr lang="en-US" sz="1000"/>
                    </a:p>
                  </a:txBody>
                  <a:tcPr marL="89094" marR="89094" marT="44547" marB="44547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585">
                <a:tc>
                  <a:txBody>
                    <a:bodyPr/>
                    <a:lstStyle/>
                    <a:p>
                      <a:pPr algn="l"/>
                      <a:r>
                        <a:rPr lang="en-US" sz="1000" smtClean="0"/>
                        <a:t>Kec Panti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l"/>
                      <a:r>
                        <a:rPr lang="en-US" sz="1000" smtClean="0"/>
                        <a:t>Kec Silo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l"/>
                      <a:r>
                        <a:rPr lang="en-US" sz="1000" smtClean="0"/>
                        <a:t>Kec Jelbuk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</a:tbl>
          </a:graphicData>
        </a:graphic>
      </p:graphicFrame>
      <p:cxnSp>
        <p:nvCxnSpPr>
          <p:cNvPr id="122" name="Straight Arrow Connector 121"/>
          <p:cNvCxnSpPr/>
          <p:nvPr/>
        </p:nvCxnSpPr>
        <p:spPr>
          <a:xfrm flipH="1">
            <a:off x="6266644" y="4131042"/>
            <a:ext cx="588960" cy="11929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296677" y="4152733"/>
            <a:ext cx="971029" cy="147156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6306687" y="4740022"/>
            <a:ext cx="1788566" cy="112452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Table 129"/>
          <p:cNvGraphicFramePr>
            <a:graphicFrameLocks noGrp="1"/>
          </p:cNvGraphicFramePr>
          <p:nvPr/>
        </p:nvGraphicFramePr>
        <p:xfrm>
          <a:off x="7907568" y="804238"/>
          <a:ext cx="1554879" cy="184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879"/>
              </a:tblGrid>
              <a:tr h="386076">
                <a:tc>
                  <a:txBody>
                    <a:bodyPr/>
                    <a:lstStyle/>
                    <a:p>
                      <a:r>
                        <a:rPr lang="en-US" sz="1000" smtClean="0"/>
                        <a:t>Kab Bondowoso   2.282 Ha</a:t>
                      </a:r>
                      <a:endParaRPr lang="en-US" sz="1000"/>
                    </a:p>
                  </a:txBody>
                  <a:tcPr marL="89094" marR="89094" marT="44547" marB="44547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Pakem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Maesan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Tlogosari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Botolinggo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Cerme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Sempol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</a:tbl>
          </a:graphicData>
        </a:graphic>
      </p:graphicFrame>
      <p:cxnSp>
        <p:nvCxnSpPr>
          <p:cNvPr id="131" name="Straight Arrow Connector 130"/>
          <p:cNvCxnSpPr/>
          <p:nvPr/>
        </p:nvCxnSpPr>
        <p:spPr>
          <a:xfrm flipV="1">
            <a:off x="7219724" y="1114684"/>
            <a:ext cx="757815" cy="243729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7393817" y="1350221"/>
            <a:ext cx="614445" cy="265235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 flipV="1">
            <a:off x="8018502" y="1626720"/>
            <a:ext cx="133129" cy="232464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 flipV="1">
            <a:off x="8079947" y="1852018"/>
            <a:ext cx="430111" cy="167948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8243799" y="2097795"/>
            <a:ext cx="409629" cy="131081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0" name="Table 149"/>
          <p:cNvGraphicFramePr>
            <a:graphicFrameLocks noGrp="1"/>
          </p:cNvGraphicFramePr>
          <p:nvPr/>
        </p:nvGraphicFramePr>
        <p:xfrm>
          <a:off x="9994966" y="2809639"/>
          <a:ext cx="1497157" cy="63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157"/>
              </a:tblGrid>
              <a:tr h="386076">
                <a:tc>
                  <a:txBody>
                    <a:bodyPr/>
                    <a:lstStyle/>
                    <a:p>
                      <a:r>
                        <a:rPr lang="en-US" sz="1000" smtClean="0"/>
                        <a:t>Kab Situbondo   2.132 Ha</a:t>
                      </a:r>
                      <a:endParaRPr lang="en-US" sz="1000"/>
                    </a:p>
                  </a:txBody>
                  <a:tcPr marL="89094" marR="89094" marT="44547" marB="44547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Arjasa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</a:tbl>
          </a:graphicData>
        </a:graphic>
      </p:graphicFrame>
      <p:cxnSp>
        <p:nvCxnSpPr>
          <p:cNvPr id="151" name="Straight Arrow Connector 150"/>
          <p:cNvCxnSpPr/>
          <p:nvPr/>
        </p:nvCxnSpPr>
        <p:spPr>
          <a:xfrm flipV="1">
            <a:off x="8909447" y="3152591"/>
            <a:ext cx="1413223" cy="22529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 flipV="1">
            <a:off x="8407651" y="2323092"/>
            <a:ext cx="532518" cy="174092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10045990" y="5185493"/>
          <a:ext cx="1474846" cy="87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846"/>
              </a:tblGrid>
              <a:tr h="386076">
                <a:tc>
                  <a:txBody>
                    <a:bodyPr/>
                    <a:lstStyle/>
                    <a:p>
                      <a:pPr algn="l"/>
                      <a:r>
                        <a:rPr lang="en-US" sz="1000" smtClean="0"/>
                        <a:t>Kab Banyuwangi   360 Ha</a:t>
                      </a:r>
                      <a:endParaRPr lang="en-US" sz="1000"/>
                    </a:p>
                  </a:txBody>
                  <a:tcPr marL="89094" marR="89094" marT="44547" marB="44547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Wongsorejo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  <a:tr h="237585"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/>
                        <a:t>Kec Kalibaru</a:t>
                      </a:r>
                      <a:endParaRPr lang="en-US" sz="1000"/>
                    </a:p>
                  </a:txBody>
                  <a:tcPr marL="89094" marR="89094" marT="44547" marB="44547"/>
                </a:tc>
              </a:tr>
            </a:tbl>
          </a:graphicData>
        </a:graphic>
      </p:graphicFrame>
      <p:cxnSp>
        <p:nvCxnSpPr>
          <p:cNvPr id="172" name="Straight Arrow Connector 171"/>
          <p:cNvCxnSpPr/>
          <p:nvPr/>
        </p:nvCxnSpPr>
        <p:spPr>
          <a:xfrm>
            <a:off x="9515550" y="3912075"/>
            <a:ext cx="643267" cy="163685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8407650" y="4801352"/>
            <a:ext cx="1781889" cy="99335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983110" y="3265240"/>
            <a:ext cx="731290" cy="2422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74"/>
              <a:t>Var.  Lini 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906306" y="5738380"/>
            <a:ext cx="846707" cy="392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74"/>
              <a:t>Var.  Lini S,</a:t>
            </a:r>
          </a:p>
          <a:p>
            <a:r>
              <a:rPr lang="en-US" sz="974"/>
              <a:t>         Komasti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604735" y="6368186"/>
            <a:ext cx="842168" cy="389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74"/>
              <a:t>Var.  Lini S,</a:t>
            </a:r>
          </a:p>
          <a:p>
            <a:r>
              <a:rPr lang="en-US" sz="974"/>
              <a:t>         Komasti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627282" y="5922714"/>
            <a:ext cx="842168" cy="389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74"/>
              <a:t>Var.  Lini S,</a:t>
            </a:r>
          </a:p>
          <a:p>
            <a:r>
              <a:rPr lang="en-US" sz="974"/>
              <a:t>         Komasti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154689" y="2845372"/>
            <a:ext cx="1136720" cy="691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4"/>
              <a:t>Var.  Lini S,Komasti</a:t>
            </a:r>
          </a:p>
          <a:p>
            <a:r>
              <a:rPr lang="en-US" sz="974"/>
              <a:t>          Sigarar Utang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648308" y="2481825"/>
            <a:ext cx="1223767" cy="389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4"/>
              <a:t>Var.  Lini S</a:t>
            </a:r>
          </a:p>
          <a:p>
            <a:r>
              <a:rPr lang="en-US" sz="974"/>
              <a:t>           Sigarar Utang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0640136" y="3285722"/>
            <a:ext cx="842168" cy="389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74"/>
              <a:t>Var.  Lini S,</a:t>
            </a:r>
          </a:p>
          <a:p>
            <a:r>
              <a:rPr lang="en-US" sz="974"/>
              <a:t>         Komasti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0686211" y="5912472"/>
            <a:ext cx="842168" cy="389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74"/>
              <a:t>Var.  Lini S,</a:t>
            </a:r>
          </a:p>
          <a:p>
            <a:r>
              <a:rPr lang="en-US" sz="974"/>
              <a:t>         Komasti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24685" y="6480835"/>
            <a:ext cx="2621630" cy="449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53719"/>
            <a:r>
              <a:rPr lang="en-US" sz="1169"/>
              <a:t>Ketinggian 800 – 1.000 m dpl</a:t>
            </a:r>
          </a:p>
          <a:p>
            <a:pPr marL="553719"/>
            <a:r>
              <a:rPr lang="en-US" sz="1169"/>
              <a:t>Ketinggian di atas 1.000 m dpl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70779" y="6506446"/>
            <a:ext cx="471074" cy="1792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675899" y="6726616"/>
            <a:ext cx="471074" cy="1792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>
          <a:xfrm>
            <a:off x="8563816" y="6632098"/>
            <a:ext cx="2672834" cy="355759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00831" y="284595"/>
            <a:ext cx="8651628" cy="4472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3682" tIns="56841" rIns="113682" bIns="56841" anchor="ctr"/>
          <a:lstStyle/>
          <a:p>
            <a:pPr algn="ctr" defTabSz="11356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646" b="1" dirty="0" smtClean="0">
                <a:solidFill>
                  <a:schemeClr val="bg1"/>
                </a:solidFill>
                <a:latin typeface="Berlin Sans FB Demi" pitchFamily="34" charset="0"/>
                <a:cs typeface="Arial" charset="0"/>
              </a:rPr>
              <a:t>PETA PENGEMBANGANI KOPI ARABIKA JAWA TIMUR</a:t>
            </a:r>
            <a:endParaRPr lang="id-ID" sz="2646" b="1" dirty="0">
              <a:solidFill>
                <a:schemeClr val="bg1"/>
              </a:solidFill>
              <a:latin typeface="Berlin Sans FB Dem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favicon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741483" y="4263607"/>
            <a:ext cx="3412806" cy="2134511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5400000">
            <a:off x="493989" y="941043"/>
            <a:ext cx="2737733" cy="3385350"/>
          </a:xfrm>
          <a:prstGeom prst="pie">
            <a:avLst>
              <a:gd name="adj1" fmla="val 5419850"/>
              <a:gd name="adj2" fmla="val 16158279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5400000">
            <a:off x="427169" y="1224894"/>
            <a:ext cx="2736252" cy="3277110"/>
          </a:xfrm>
          <a:prstGeom prst="pie">
            <a:avLst>
              <a:gd name="adj1" fmla="val 19745908"/>
              <a:gd name="adj2" fmla="val 5387737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207" y="1843349"/>
            <a:ext cx="2252110" cy="6392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754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POTENSI LAHAN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30</a:t>
            </a:r>
            <a:r>
              <a:rPr lang="en-US" sz="1754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.569 Ha</a:t>
            </a:r>
          </a:p>
        </p:txBody>
      </p:sp>
      <p:sp>
        <p:nvSpPr>
          <p:cNvPr id="15" name="Striped Right Arrow 14"/>
          <p:cNvSpPr/>
          <p:nvPr/>
        </p:nvSpPr>
        <p:spPr>
          <a:xfrm>
            <a:off x="3805077" y="2521007"/>
            <a:ext cx="4473701" cy="400424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79108364"/>
              </p:ext>
            </p:extLst>
          </p:nvPr>
        </p:nvGraphicFramePr>
        <p:xfrm>
          <a:off x="1062028" y="598968"/>
          <a:ext cx="9377248" cy="655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Pie 18"/>
          <p:cNvSpPr/>
          <p:nvPr/>
        </p:nvSpPr>
        <p:spPr>
          <a:xfrm rot="5400000">
            <a:off x="562730" y="1224894"/>
            <a:ext cx="2736252" cy="3277110"/>
          </a:xfrm>
          <a:prstGeom prst="pie">
            <a:avLst>
              <a:gd name="adj1" fmla="val 16183124"/>
              <a:gd name="adj2" fmla="val 1974597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295823" y="3239742"/>
            <a:ext cx="1965441" cy="51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64" b="1"/>
              <a:t>CALON LAHAN</a:t>
            </a:r>
          </a:p>
          <a:p>
            <a:pPr algn="ctr"/>
            <a:r>
              <a:rPr lang="en-US" sz="1364" b="1"/>
              <a:t>22.000 Ha</a:t>
            </a:r>
          </a:p>
        </p:txBody>
      </p:sp>
      <p:sp>
        <p:nvSpPr>
          <p:cNvPr id="27" name="Round Same Side Corner Rectangle 26"/>
          <p:cNvSpPr/>
          <p:nvPr/>
        </p:nvSpPr>
        <p:spPr>
          <a:xfrm rot="10800000">
            <a:off x="3805077" y="1779149"/>
            <a:ext cx="4192802" cy="705288"/>
          </a:xfrm>
          <a:prstGeom prst="round2SameRect">
            <a:avLst/>
          </a:prstGeom>
          <a:solidFill>
            <a:schemeClr val="lt1">
              <a:hueOff val="0"/>
              <a:satOff val="0"/>
              <a:lumOff val="0"/>
              <a:alpha val="59000"/>
            </a:schemeClr>
          </a:solidFill>
          <a:ln w="254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n-US" sz="2338"/>
          </a:p>
        </p:txBody>
      </p:sp>
      <p:sp>
        <p:nvSpPr>
          <p:cNvPr id="30" name="Chevron 4"/>
          <p:cNvSpPr/>
          <p:nvPr/>
        </p:nvSpPr>
        <p:spPr>
          <a:xfrm rot="10800000" flipV="1">
            <a:off x="5475600" y="1971438"/>
            <a:ext cx="464033" cy="252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137" tIns="11137" rIns="11137" bIns="11137" spcCol="1270" anchor="ctr"/>
          <a:lstStyle/>
          <a:p>
            <a:pPr algn="ctr" defTabSz="779537">
              <a:lnSpc>
                <a:spcPct val="90000"/>
              </a:lnSpc>
              <a:spcAft>
                <a:spcPct val="35000"/>
              </a:spcAft>
              <a:defRPr/>
            </a:pPr>
            <a:endParaRPr lang="en-US" sz="1754"/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1855882" y="3008279"/>
            <a:ext cx="1965440" cy="67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67" b="1" dirty="0"/>
              <a:t>EXISTING</a:t>
            </a:r>
          </a:p>
          <a:p>
            <a:pPr algn="ctr"/>
            <a:r>
              <a:rPr lang="en-US" sz="1267" b="1" dirty="0"/>
              <a:t>AREAL</a:t>
            </a:r>
          </a:p>
          <a:p>
            <a:pPr algn="ctr"/>
            <a:r>
              <a:rPr lang="en-US" sz="1267" b="1" dirty="0"/>
              <a:t>8.569 Ha</a:t>
            </a:r>
          </a:p>
        </p:txBody>
      </p:sp>
      <p:sp>
        <p:nvSpPr>
          <p:cNvPr id="37" name="Pie 36"/>
          <p:cNvSpPr/>
          <p:nvPr/>
        </p:nvSpPr>
        <p:spPr>
          <a:xfrm rot="5400000">
            <a:off x="4355601" y="1808449"/>
            <a:ext cx="1590089" cy="6616640"/>
          </a:xfrm>
          <a:prstGeom prst="pie">
            <a:avLst>
              <a:gd name="adj1" fmla="val 5397303"/>
              <a:gd name="adj2" fmla="val 16266138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21" name="TextBox 11"/>
          <p:cNvSpPr txBox="1">
            <a:spLocks noChangeArrowheads="1"/>
          </p:cNvSpPr>
          <p:nvPr/>
        </p:nvSpPr>
        <p:spPr bwMode="auto">
          <a:xfrm>
            <a:off x="4183660" y="4374316"/>
            <a:ext cx="1965440" cy="71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64" b="1" dirty="0"/>
              <a:t>PENGEMBANGAN TAHUN 2017</a:t>
            </a:r>
          </a:p>
          <a:p>
            <a:pPr algn="ctr"/>
            <a:r>
              <a:rPr lang="en-US" sz="1364" b="1" dirty="0"/>
              <a:t>4.000 Ha</a:t>
            </a:r>
          </a:p>
        </p:txBody>
      </p:sp>
      <p:sp>
        <p:nvSpPr>
          <p:cNvPr id="39" name="Round Same Side Corner Rectangle 38"/>
          <p:cNvSpPr/>
          <p:nvPr/>
        </p:nvSpPr>
        <p:spPr>
          <a:xfrm>
            <a:off x="3805077" y="2896268"/>
            <a:ext cx="4160058" cy="465636"/>
          </a:xfrm>
          <a:prstGeom prst="round2SameRect">
            <a:avLst/>
          </a:prstGeom>
          <a:ln w="2222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23" name="TextBox 44"/>
          <p:cNvSpPr txBox="1">
            <a:spLocks noChangeArrowheads="1"/>
          </p:cNvSpPr>
          <p:nvPr/>
        </p:nvSpPr>
        <p:spPr bwMode="auto">
          <a:xfrm>
            <a:off x="1526368" y="146190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</a:t>
            </a:r>
            <a:r>
              <a:rPr lang="id-ID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Right Arrow 4"/>
          <p:cNvSpPr/>
          <p:nvPr/>
        </p:nvSpPr>
        <p:spPr>
          <a:xfrm>
            <a:off x="3990690" y="1071507"/>
            <a:ext cx="4269110" cy="11832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705" tIns="16705" rIns="16705" bIns="16705" spcCol="1270"/>
          <a:lstStyle/>
          <a:p>
            <a:pPr marL="222725" lvl="1" indent="-222725" defTabSz="1169306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169"/>
          </a:p>
        </p:txBody>
      </p:sp>
      <p:sp>
        <p:nvSpPr>
          <p:cNvPr id="52" name="Pie 51"/>
          <p:cNvSpPr/>
          <p:nvPr/>
        </p:nvSpPr>
        <p:spPr>
          <a:xfrm rot="5400000">
            <a:off x="8601341" y="822545"/>
            <a:ext cx="2727338" cy="3432529"/>
          </a:xfrm>
          <a:prstGeom prst="pie">
            <a:avLst>
              <a:gd name="adj1" fmla="val 5419850"/>
              <a:gd name="adj2" fmla="val 16158279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ie 52"/>
          <p:cNvSpPr/>
          <p:nvPr/>
        </p:nvSpPr>
        <p:spPr>
          <a:xfrm rot="5400000">
            <a:off x="8501355" y="1174756"/>
            <a:ext cx="2736252" cy="3277109"/>
          </a:xfrm>
          <a:prstGeom prst="pie">
            <a:avLst>
              <a:gd name="adj1" fmla="val 834380"/>
              <a:gd name="adj2" fmla="val 5387737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/>
          <p:cNvSpPr/>
          <p:nvPr/>
        </p:nvSpPr>
        <p:spPr>
          <a:xfrm rot="5400000">
            <a:off x="8618611" y="1074970"/>
            <a:ext cx="2736252" cy="3475983"/>
          </a:xfrm>
          <a:prstGeom prst="pie">
            <a:avLst>
              <a:gd name="adj1" fmla="val 16183124"/>
              <a:gd name="adj2" fmla="val 7926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28" name="TextBox 11"/>
          <p:cNvSpPr txBox="1">
            <a:spLocks noChangeArrowheads="1"/>
          </p:cNvSpPr>
          <p:nvPr/>
        </p:nvSpPr>
        <p:spPr bwMode="auto">
          <a:xfrm>
            <a:off x="8090686" y="3049314"/>
            <a:ext cx="1965440" cy="51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64" b="1"/>
              <a:t>CALON LAHAN</a:t>
            </a:r>
          </a:p>
          <a:p>
            <a:pPr algn="ctr"/>
            <a:r>
              <a:rPr lang="en-US" sz="1364" b="1"/>
              <a:t>12.910 Ha</a:t>
            </a:r>
          </a:p>
        </p:txBody>
      </p:sp>
      <p:sp>
        <p:nvSpPr>
          <p:cNvPr id="17429" name="TextBox 11"/>
          <p:cNvSpPr txBox="1">
            <a:spLocks noChangeArrowheads="1"/>
          </p:cNvSpPr>
          <p:nvPr/>
        </p:nvSpPr>
        <p:spPr bwMode="auto">
          <a:xfrm>
            <a:off x="9550637" y="2948827"/>
            <a:ext cx="2198489" cy="9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69" b="1"/>
              <a:t>LUAS AREAL 17.659 Ha</a:t>
            </a:r>
          </a:p>
          <a:p>
            <a:pPr algn="ctr"/>
            <a:r>
              <a:rPr lang="en-US" sz="1169" b="1"/>
              <a:t>( EXISTING 8.569 Ha</a:t>
            </a:r>
          </a:p>
          <a:p>
            <a:pPr algn="ctr"/>
            <a:r>
              <a:rPr lang="en-US" sz="1169" b="1"/>
              <a:t>+</a:t>
            </a:r>
          </a:p>
          <a:p>
            <a:pPr algn="ctr"/>
            <a:r>
              <a:rPr lang="en-US" sz="1169" b="1"/>
              <a:t>Pengembangan Baru</a:t>
            </a:r>
          </a:p>
          <a:p>
            <a:pPr algn="ctr"/>
            <a:r>
              <a:rPr lang="en-US" sz="1169" b="1"/>
              <a:t>9.090 Ha )</a:t>
            </a:r>
          </a:p>
        </p:txBody>
      </p:sp>
      <p:sp>
        <p:nvSpPr>
          <p:cNvPr id="17430" name="TextBox 57"/>
          <p:cNvSpPr txBox="1">
            <a:spLocks noChangeArrowheads="1"/>
          </p:cNvSpPr>
          <p:nvPr/>
        </p:nvSpPr>
        <p:spPr bwMode="auto">
          <a:xfrm>
            <a:off x="9648312" y="1685578"/>
            <a:ext cx="742511" cy="3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49" b="1" dirty="0" smtClean="0">
                <a:solidFill>
                  <a:srgbClr val="FF0000"/>
                </a:solidFill>
              </a:rPr>
              <a:t>201</a:t>
            </a:r>
            <a:r>
              <a:rPr lang="id-ID" sz="1949" b="1" dirty="0" smtClean="0">
                <a:solidFill>
                  <a:srgbClr val="FF0000"/>
                </a:solidFill>
              </a:rPr>
              <a:t>8</a:t>
            </a:r>
            <a:endParaRPr lang="en-US" sz="1949" b="1" dirty="0">
              <a:solidFill>
                <a:srgbClr val="FF0000"/>
              </a:solidFill>
            </a:endParaRPr>
          </a:p>
        </p:txBody>
      </p:sp>
      <p:sp>
        <p:nvSpPr>
          <p:cNvPr id="59" name="Right Arrow 4"/>
          <p:cNvSpPr/>
          <p:nvPr/>
        </p:nvSpPr>
        <p:spPr>
          <a:xfrm>
            <a:off x="4246601" y="3028181"/>
            <a:ext cx="3293230" cy="285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705" tIns="16705" rIns="16705" bIns="16705" spcCol="1270"/>
          <a:lstStyle/>
          <a:p>
            <a:pPr marL="222725" lvl="1" indent="-222725" defTabSz="1169306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55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FASILITASI ALAT </a:t>
            </a:r>
            <a:r>
              <a:rPr lang="id-ID" sz="155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55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  </a:t>
            </a:r>
            <a:r>
              <a:rPr lang="en-US" sz="155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Unit</a:t>
            </a:r>
          </a:p>
          <a:p>
            <a:pPr marL="222725" lvl="1" indent="-222725" defTabSz="1169306">
              <a:lnSpc>
                <a:spcPct val="90000"/>
              </a:lnSpc>
              <a:spcAft>
                <a:spcPct val="15000"/>
              </a:spcAft>
              <a:defRPr/>
            </a:pPr>
            <a:endParaRPr lang="en-US" sz="1559" dirty="0"/>
          </a:p>
        </p:txBody>
      </p:sp>
      <p:sp>
        <p:nvSpPr>
          <p:cNvPr id="60" name="Striped Right Arrow 59"/>
          <p:cNvSpPr/>
          <p:nvPr/>
        </p:nvSpPr>
        <p:spPr>
          <a:xfrm rot="7720011">
            <a:off x="7359215" y="4005391"/>
            <a:ext cx="1736504" cy="472283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Pie 62"/>
          <p:cNvSpPr/>
          <p:nvPr/>
        </p:nvSpPr>
        <p:spPr>
          <a:xfrm rot="16200000">
            <a:off x="4355603" y="2086869"/>
            <a:ext cx="1590089" cy="6616642"/>
          </a:xfrm>
          <a:prstGeom prst="pie">
            <a:avLst>
              <a:gd name="adj1" fmla="val 5397303"/>
              <a:gd name="adj2" fmla="val 16266138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Down Arrow 63"/>
          <p:cNvSpPr/>
          <p:nvPr/>
        </p:nvSpPr>
        <p:spPr>
          <a:xfrm>
            <a:off x="742455" y="2656955"/>
            <a:ext cx="556840" cy="20881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2412976" y="2656955"/>
            <a:ext cx="556840" cy="20881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Down Arrow 65"/>
          <p:cNvSpPr/>
          <p:nvPr/>
        </p:nvSpPr>
        <p:spPr>
          <a:xfrm>
            <a:off x="8816641" y="2567242"/>
            <a:ext cx="556840" cy="20881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10672776" y="2567242"/>
            <a:ext cx="556840" cy="20881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Down Arrow 67"/>
          <p:cNvSpPr/>
          <p:nvPr/>
        </p:nvSpPr>
        <p:spPr>
          <a:xfrm>
            <a:off x="4887131" y="5143151"/>
            <a:ext cx="556840" cy="20881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34631" y="1848019"/>
            <a:ext cx="3720110" cy="560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725" lvl="1" indent="-222725" defTabSz="1169306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559" b="1" dirty="0"/>
              <a:t>PENGEMBANGAN 2000 Ha /</a:t>
            </a:r>
            <a:r>
              <a:rPr lang="en-US" sz="1559" b="1" dirty="0" err="1"/>
              <a:t>tahun</a:t>
            </a:r>
            <a:endParaRPr lang="en-US" sz="1559" b="1" dirty="0"/>
          </a:p>
          <a:p>
            <a:pPr marL="222725" lvl="1" indent="-222725" defTabSz="1169306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559" b="1" dirty="0" err="1"/>
              <a:t>Tahun</a:t>
            </a:r>
            <a:r>
              <a:rPr lang="en-US" sz="1559" b="1" dirty="0"/>
              <a:t> 2011 – </a:t>
            </a:r>
            <a:r>
              <a:rPr lang="en-US" sz="1559" b="1" dirty="0" smtClean="0"/>
              <a:t>2016</a:t>
            </a:r>
            <a:r>
              <a:rPr lang="id-ID" sz="1559" b="1" dirty="0" smtClean="0"/>
              <a:t> : </a:t>
            </a:r>
            <a:r>
              <a:rPr lang="en-US" sz="1559" b="1" dirty="0" smtClean="0"/>
              <a:t>LUAS</a:t>
            </a:r>
            <a:r>
              <a:rPr lang="id-ID" sz="1559" b="1" dirty="0" smtClean="0"/>
              <a:t> </a:t>
            </a:r>
            <a:r>
              <a:rPr lang="en-US" sz="1559" b="1" dirty="0" smtClean="0"/>
              <a:t>10.100 </a:t>
            </a:r>
            <a:r>
              <a:rPr lang="en-US" sz="1559" b="1" dirty="0"/>
              <a:t>Ha</a:t>
            </a:r>
            <a:endParaRPr lang="en-US" sz="1559" dirty="0"/>
          </a:p>
        </p:txBody>
      </p:sp>
      <p:sp>
        <p:nvSpPr>
          <p:cNvPr id="17440" name="TextBox 11"/>
          <p:cNvSpPr txBox="1">
            <a:spLocks noChangeArrowheads="1"/>
          </p:cNvSpPr>
          <p:nvPr/>
        </p:nvSpPr>
        <p:spPr bwMode="auto">
          <a:xfrm>
            <a:off x="3393603" y="5495730"/>
            <a:ext cx="3513725" cy="72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64" b="1"/>
              <a:t>Masih ada potensi lahan seluas 8.910 Ha yang akan dikembangkan di tahun 2018 dan 2019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71103"/>
              </p:ext>
            </p:extLst>
          </p:nvPr>
        </p:nvGraphicFramePr>
        <p:xfrm>
          <a:off x="9039588" y="4292883"/>
          <a:ext cx="2473928" cy="30245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28694"/>
                <a:gridCol w="745234"/>
              </a:tblGrid>
              <a:tr h="267283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Bondowoso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2.282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83">
                <a:tc>
                  <a:txBody>
                    <a:bodyPr/>
                    <a:lstStyle/>
                    <a:p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Situbondo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2.132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83">
                <a:tc>
                  <a:txBody>
                    <a:bodyPr/>
                    <a:lstStyle/>
                    <a:p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Jember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2.881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83">
                <a:tc>
                  <a:txBody>
                    <a:bodyPr/>
                    <a:lstStyle/>
                    <a:p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Banyuwangi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360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83">
                <a:tc>
                  <a:txBody>
                    <a:bodyPr/>
                    <a:lstStyle/>
                    <a:p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Lumajang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822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83">
                <a:tc>
                  <a:txBody>
                    <a:bodyPr/>
                    <a:lstStyle/>
                    <a:p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Probolinggo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2.150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83">
                <a:tc>
                  <a:txBody>
                    <a:bodyPr/>
                    <a:lstStyle/>
                    <a:p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Pasuruan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4.087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83">
                <a:tc>
                  <a:txBody>
                    <a:bodyPr/>
                    <a:lstStyle/>
                    <a:p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Malang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1.896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83">
                <a:tc>
                  <a:txBody>
                    <a:bodyPr/>
                    <a:lstStyle/>
                    <a:p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Swadaya petani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1.049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83">
                <a:tc>
                  <a:txBody>
                    <a:bodyPr/>
                    <a:lstStyle/>
                    <a:p>
                      <a:r>
                        <a:rPr lang="en-US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JUMLAH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17.659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094" marR="89094" marT="44547" marB="445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Striped Right Arrow 41"/>
          <p:cNvSpPr/>
          <p:nvPr/>
        </p:nvSpPr>
        <p:spPr>
          <a:xfrm rot="5400000">
            <a:off x="10107881" y="3884900"/>
            <a:ext cx="457203" cy="49234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9070440" y="6782255"/>
            <a:ext cx="2672834" cy="355759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613817" y="350837"/>
            <a:ext cx="8651628" cy="587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3682" tIns="56841" rIns="113682" bIns="56841" anchor="ctr"/>
          <a:lstStyle/>
          <a:p>
            <a:pPr algn="ctr" defTabSz="11356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646" b="1" dirty="0" smtClean="0">
                <a:solidFill>
                  <a:schemeClr val="bg1"/>
                </a:solidFill>
                <a:latin typeface="Berlin Sans FB Demi" pitchFamily="34" charset="0"/>
                <a:cs typeface="Arial" charset="0"/>
              </a:rPr>
              <a:t>KOPI ARABIKA RAKYAT</a:t>
            </a:r>
            <a:endParaRPr lang="id-ID" sz="2646" b="1" dirty="0">
              <a:solidFill>
                <a:schemeClr val="bg1"/>
              </a:solidFill>
              <a:latin typeface="Berlin Sans FB Dem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ffee-beans-plant.pn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-151519" y="586040"/>
            <a:ext cx="4516030" cy="3093171"/>
          </a:xfrm>
          <a:prstGeom prst="rect">
            <a:avLst/>
          </a:prstGeom>
        </p:spPr>
      </p:pic>
      <p:pic>
        <p:nvPicPr>
          <p:cNvPr id="13" name="Picture 22" descr="IMG_57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3113" y="5102398"/>
            <a:ext cx="3368885" cy="201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085711" y="3980189"/>
            <a:ext cx="5476050" cy="138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/>
          </a:p>
        </p:txBody>
      </p:sp>
      <p:sp>
        <p:nvSpPr>
          <p:cNvPr id="15" name="Rounded Rectangle 14"/>
          <p:cNvSpPr/>
          <p:nvPr/>
        </p:nvSpPr>
        <p:spPr>
          <a:xfrm>
            <a:off x="2391332" y="1439855"/>
            <a:ext cx="6960505" cy="2948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FASILITASI APBD PROVINSI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010044" y="1775854"/>
            <a:ext cx="1809731" cy="21036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434642" y="3569476"/>
            <a:ext cx="6945038" cy="35111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784185" y="1775854"/>
            <a:ext cx="1809731" cy="21036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62798" y="2025790"/>
            <a:ext cx="4208786" cy="14740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55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Farm</a:t>
            </a:r>
          </a:p>
          <a:p>
            <a:pPr marL="109816" lvl="1">
              <a:defRPr/>
            </a:pP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 2000 Ha /</a:t>
            </a:r>
            <a:r>
              <a:rPr lang="en-US" sz="107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07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 – 2016 (Ha)</a:t>
            </a:r>
          </a:p>
          <a:p>
            <a:pPr marL="109816" lvl="1">
              <a:defRPr/>
            </a:pP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07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Bondowoso</a:t>
            </a: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1.450    - </a:t>
            </a:r>
            <a:r>
              <a:rPr lang="en-US" sz="107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Lumajang</a:t>
            </a: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500</a:t>
            </a:r>
          </a:p>
          <a:p>
            <a:pPr marL="109816" lvl="1">
              <a:defRPr/>
            </a:pP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07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Situbondo</a:t>
            </a: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1.250    - </a:t>
            </a:r>
            <a:r>
              <a:rPr lang="en-US" sz="107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Probolinggo</a:t>
            </a: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      1.100</a:t>
            </a:r>
          </a:p>
          <a:p>
            <a:pPr marL="109816" lvl="1">
              <a:defRPr/>
            </a:pP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07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Jember</a:t>
            </a: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2.500    - </a:t>
            </a:r>
            <a:r>
              <a:rPr lang="en-US" sz="107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Pasuruan</a:t>
            </a: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900</a:t>
            </a:r>
          </a:p>
          <a:p>
            <a:pPr marL="109816" lvl="1">
              <a:defRPr/>
            </a:pP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07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Banyuwangi</a:t>
            </a: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500    - Malang                          1.700</a:t>
            </a:r>
          </a:p>
          <a:p>
            <a:pPr marL="109816" lvl="1">
              <a:defRPr/>
            </a:pP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07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Tulungagung</a:t>
            </a: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200</a:t>
            </a:r>
          </a:p>
          <a:p>
            <a:pPr marL="109816" lvl="2">
              <a:defRPr/>
            </a:pPr>
            <a:r>
              <a:rPr lang="en-US" sz="107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JUMLAH	    10.100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42737" y="2025790"/>
            <a:ext cx="4416494" cy="14740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559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Farm</a:t>
            </a:r>
          </a:p>
          <a:p>
            <a:pPr lvl="1">
              <a:defRPr/>
            </a:pP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FASILITASI ALAT</a:t>
            </a:r>
          </a:p>
          <a:p>
            <a:pPr lvl="1">
              <a:defRPr/>
            </a:pP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072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Bondowoso</a:t>
            </a: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24    - </a:t>
            </a:r>
            <a:r>
              <a:rPr lang="en-US" sz="1072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Lumajang</a:t>
            </a:r>
            <a:r>
              <a:rPr lang="id-ID" sz="1072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en-US" sz="1072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  <a:p>
            <a:pPr lvl="1">
              <a:defRPr/>
            </a:pP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072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Situbondo</a:t>
            </a: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14    - </a:t>
            </a:r>
            <a:r>
              <a:rPr lang="en-US" sz="1072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Probolinggo</a:t>
            </a: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    18</a:t>
            </a:r>
          </a:p>
          <a:p>
            <a:pPr lvl="1">
              <a:defRPr/>
            </a:pP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072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Jember</a:t>
            </a: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15    - </a:t>
            </a:r>
            <a:r>
              <a:rPr lang="en-US" sz="1072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Pasuruan</a:t>
            </a: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	    10</a:t>
            </a:r>
          </a:p>
          <a:p>
            <a:pPr lvl="1">
              <a:defRPr/>
            </a:pP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072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Banyuwangi</a:t>
            </a: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2    - Malang          	    20</a:t>
            </a:r>
          </a:p>
          <a:p>
            <a:pPr lvl="2">
              <a:defRPr/>
            </a:pPr>
            <a:r>
              <a:rPr lang="en-US" sz="10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JUMLAH	  	   110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819775" y="5464280"/>
            <a:ext cx="420724" cy="0"/>
          </a:xfrm>
          <a:prstGeom prst="straightConnector1">
            <a:avLst/>
          </a:prstGeom>
          <a:ln w="28575">
            <a:solidFill>
              <a:schemeClr val="accent3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6" descr="IMG_57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718" y="3880084"/>
            <a:ext cx="2245923" cy="14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lowchart: Manual Operation 4"/>
          <p:cNvSpPr/>
          <p:nvPr/>
        </p:nvSpPr>
        <p:spPr>
          <a:xfrm rot="5400000">
            <a:off x="5115622" y="2451821"/>
            <a:ext cx="1754024" cy="47707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lIns="148491" tIns="0" rIns="148551" bIns="0" spcCol="1270"/>
          <a:lstStyle/>
          <a:p>
            <a:pPr defTabSz="1039383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Olahan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UMKM 28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  <a:p>
            <a:pPr marL="167044" lvl="1" indent="-167044" defTabSz="82284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Kopi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Sangrai</a:t>
            </a:r>
            <a:endParaRPr lang="en-US" sz="136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7044" lvl="1" indent="-167044" defTabSz="82284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Kopi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Bubuk</a:t>
            </a:r>
            <a:endParaRPr lang="en-US" sz="136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7044" lvl="1" indent="-167044" defTabSz="82284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Potensi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Produksi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Kopi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Bubuk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ton/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endParaRPr lang="en-US" sz="136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7044" lvl="1" indent="-167044" defTabSz="822845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1,2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milyar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Kopi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Bubuk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2,4 </a:t>
            </a:r>
            <a:r>
              <a:rPr lang="en-US" sz="1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milyar</a:t>
            </a:r>
            <a:r>
              <a:rPr lang="en-US" sz="1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</p:txBody>
      </p:sp>
      <p:pic>
        <p:nvPicPr>
          <p:cNvPr id="24" name="Picture 19" descr="IMG_575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5010" y="3880084"/>
            <a:ext cx="2244376" cy="14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" descr="IMG_577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2404" y="5510683"/>
            <a:ext cx="2245923" cy="14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IMG_575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784" y="5509136"/>
            <a:ext cx="2245923" cy="14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flipV="1">
            <a:off x="5055360" y="5113753"/>
            <a:ext cx="981041" cy="1000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442617" y="350837"/>
            <a:ext cx="5545014" cy="587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3682" tIns="56841" rIns="113682" bIns="56841" anchor="ctr"/>
          <a:lstStyle/>
          <a:p>
            <a:pPr algn="ctr" defTabSz="11356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646" b="1" dirty="0" smtClean="0">
                <a:solidFill>
                  <a:schemeClr val="bg1"/>
                </a:solidFill>
                <a:latin typeface="Berlin Sans FB Demi" pitchFamily="34" charset="0"/>
                <a:cs typeface="Arial" charset="0"/>
              </a:rPr>
              <a:t>UKM BERBASIS KOPI ARABIKA</a:t>
            </a:r>
            <a:endParaRPr lang="id-ID" sz="2646" b="1" dirty="0">
              <a:solidFill>
                <a:schemeClr val="bg1"/>
              </a:solidFill>
              <a:latin typeface="Berlin Sans FB Dem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031" y="1343942"/>
            <a:ext cx="11125200" cy="5795751"/>
          </a:xfrm>
        </p:spPr>
        <p:txBody>
          <a:bodyPr rtlCol="0">
            <a:noAutofit/>
          </a:bodyPr>
          <a:lstStyle/>
          <a:p>
            <a:pPr algn="l"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bg1"/>
                </a:solidFill>
              </a:rPr>
              <a:t>  </a:t>
            </a:r>
            <a:r>
              <a:rPr lang="id-ID" b="1" dirty="0">
                <a:solidFill>
                  <a:schemeClr val="bg1"/>
                </a:solidFill>
              </a:rPr>
              <a:t>Nasional</a:t>
            </a:r>
          </a:p>
          <a:p>
            <a:pPr marL="691212" algn="l">
              <a:buFontTx/>
              <a:buChar char="-"/>
              <a:tabLst>
                <a:tab pos="692961" algn="l"/>
              </a:tabLst>
              <a:defRPr/>
            </a:pPr>
            <a:r>
              <a:rPr lang="id-ID" dirty="0">
                <a:solidFill>
                  <a:schemeClr val="bg1"/>
                </a:solidFill>
              </a:rPr>
              <a:t>  Areal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id-ID" dirty="0">
                <a:solidFill>
                  <a:schemeClr val="bg1"/>
                </a:solidFill>
              </a:rPr>
              <a:t>	: 1,</a:t>
            </a:r>
            <a:r>
              <a:rPr lang="en-US" dirty="0">
                <a:solidFill>
                  <a:schemeClr val="bg1"/>
                </a:solidFill>
              </a:rPr>
              <a:t>774</a:t>
            </a:r>
            <a:r>
              <a:rPr lang="id-ID" dirty="0">
                <a:solidFill>
                  <a:schemeClr val="bg1"/>
                </a:solidFill>
              </a:rPr>
              <a:t> Juta Ha</a:t>
            </a:r>
          </a:p>
          <a:p>
            <a:pPr marL="691212" algn="l">
              <a:buFontTx/>
              <a:buChar char="-"/>
              <a:tabLst>
                <a:tab pos="692961" algn="l"/>
              </a:tabLst>
              <a:defRPr/>
            </a:pPr>
            <a:r>
              <a:rPr lang="id-ID" dirty="0">
                <a:solidFill>
                  <a:schemeClr val="bg1"/>
                </a:solidFill>
              </a:rPr>
              <a:t>  Produksi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id-ID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740</a:t>
            </a:r>
            <a:r>
              <a:rPr lang="id-ID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id-ID" dirty="0">
                <a:solidFill>
                  <a:schemeClr val="bg1"/>
                </a:solidFill>
              </a:rPr>
              <a:t>00 ton ; Ke-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id-ID" dirty="0">
                <a:solidFill>
                  <a:schemeClr val="bg1"/>
                </a:solidFill>
              </a:rPr>
              <a:t> Dunia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id-ID" b="1" dirty="0">
                <a:solidFill>
                  <a:schemeClr val="bg1"/>
                </a:solidFill>
              </a:rPr>
              <a:t>Jawa Timur	</a:t>
            </a:r>
            <a:r>
              <a:rPr lang="id-ID" dirty="0">
                <a:solidFill>
                  <a:schemeClr val="bg1"/>
                </a:solidFill>
              </a:rPr>
              <a:t>			</a:t>
            </a:r>
          </a:p>
          <a:p>
            <a:pPr algn="l">
              <a:tabLst>
                <a:tab pos="692961" algn="l"/>
              </a:tabLst>
              <a:defRPr/>
            </a:pPr>
            <a:r>
              <a:rPr lang="id-ID" dirty="0">
                <a:solidFill>
                  <a:schemeClr val="bg1"/>
                </a:solidFill>
              </a:rPr>
              <a:t>	-  Areal			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 5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id-ID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019</a:t>
            </a:r>
            <a:r>
              <a:rPr lang="id-ID" dirty="0">
                <a:solidFill>
                  <a:schemeClr val="bg1"/>
                </a:solidFill>
              </a:rPr>
              <a:t> Ha</a:t>
            </a:r>
          </a:p>
          <a:p>
            <a:pPr algn="l">
              <a:tabLst>
                <a:tab pos="692961" algn="l"/>
              </a:tabLst>
              <a:defRPr/>
            </a:pPr>
            <a:r>
              <a:rPr lang="id-ID" dirty="0">
                <a:solidFill>
                  <a:schemeClr val="bg1"/>
                </a:solidFill>
              </a:rPr>
              <a:t>		Rakyat	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id-ID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41</a:t>
            </a:r>
            <a:r>
              <a:rPr lang="en-US" dirty="0">
                <a:solidFill>
                  <a:schemeClr val="bg1"/>
                </a:solidFill>
              </a:rPr>
              <a:t>.207</a:t>
            </a:r>
            <a:r>
              <a:rPr lang="id-ID" dirty="0">
                <a:solidFill>
                  <a:schemeClr val="bg1"/>
                </a:solidFill>
              </a:rPr>
              <a:t> Ha	</a:t>
            </a:r>
          </a:p>
          <a:p>
            <a:pPr algn="l">
              <a:tabLst>
                <a:tab pos="692961" algn="l"/>
              </a:tabLst>
              <a:defRPr/>
            </a:pPr>
            <a:r>
              <a:rPr lang="id-ID" dirty="0">
                <a:solidFill>
                  <a:schemeClr val="bg1"/>
                </a:solidFill>
              </a:rPr>
              <a:t>		PTP/PBS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id-ID" dirty="0" smtClean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16</a:t>
            </a:r>
            <a:r>
              <a:rPr lang="id-ID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812</a:t>
            </a:r>
            <a:r>
              <a:rPr lang="id-ID" dirty="0">
                <a:solidFill>
                  <a:schemeClr val="bg1"/>
                </a:solidFill>
              </a:rPr>
              <a:t> Ha</a:t>
            </a:r>
          </a:p>
          <a:p>
            <a:pPr algn="l">
              <a:tabLst>
                <a:tab pos="692961" algn="l"/>
              </a:tabLst>
              <a:defRPr/>
            </a:pPr>
            <a:r>
              <a:rPr lang="id-ID" dirty="0">
                <a:solidFill>
                  <a:schemeClr val="bg1"/>
                </a:solidFill>
              </a:rPr>
              <a:t>	-  Produksi		</a:t>
            </a:r>
            <a:r>
              <a:rPr lang="id-ID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33.</a:t>
            </a:r>
            <a:r>
              <a:rPr lang="en-US" dirty="0">
                <a:solidFill>
                  <a:schemeClr val="bg1"/>
                </a:solidFill>
              </a:rPr>
              <a:t>146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id-ID" dirty="0">
                <a:solidFill>
                  <a:schemeClr val="bg1"/>
                </a:solidFill>
              </a:rPr>
              <a:t>on</a:t>
            </a:r>
          </a:p>
          <a:p>
            <a:pPr algn="l">
              <a:tabLst>
                <a:tab pos="692961" algn="l"/>
              </a:tabLst>
              <a:defRPr/>
            </a:pPr>
            <a:r>
              <a:rPr lang="id-ID" dirty="0">
                <a:solidFill>
                  <a:schemeClr val="bg1"/>
                </a:solidFill>
              </a:rPr>
              <a:t>		Rakyat	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id-ID" dirty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19</a:t>
            </a:r>
            <a:r>
              <a:rPr lang="id-ID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063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Ton</a:t>
            </a:r>
            <a:r>
              <a:rPr lang="id-ID" dirty="0">
                <a:solidFill>
                  <a:schemeClr val="bg1"/>
                </a:solidFill>
              </a:rPr>
              <a:t>	</a:t>
            </a:r>
          </a:p>
          <a:p>
            <a:pPr algn="l">
              <a:tabLst>
                <a:tab pos="692961" algn="l"/>
              </a:tabLst>
              <a:defRPr/>
            </a:pPr>
            <a:r>
              <a:rPr lang="id-ID" dirty="0">
                <a:solidFill>
                  <a:schemeClr val="bg1"/>
                </a:solidFill>
              </a:rPr>
              <a:t>		PTP/PBS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id-ID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id-ID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083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Ton</a:t>
            </a:r>
            <a:endParaRPr lang="id-ID" dirty="0">
              <a:solidFill>
                <a:schemeClr val="bg1"/>
              </a:solidFill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bg1"/>
                </a:solidFill>
              </a:rPr>
              <a:t> P</a:t>
            </a:r>
            <a:r>
              <a:rPr lang="en-US" dirty="0" err="1">
                <a:solidFill>
                  <a:schemeClr val="bg1"/>
                </a:solidFill>
              </a:rPr>
              <a:t>otensi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pengembangan</a:t>
            </a:r>
            <a:endParaRPr lang="en-US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  - </a:t>
            </a:r>
            <a:r>
              <a:rPr lang="id-ID" dirty="0">
                <a:solidFill>
                  <a:schemeClr val="bg1"/>
                </a:solidFill>
              </a:rPr>
              <a:t>Sebelum reformasi (Utamanya PTP,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PBS), areal 30 Ha dengan produksi</a:t>
            </a:r>
            <a:r>
              <a:rPr lang="en-US" dirty="0">
                <a:solidFill>
                  <a:schemeClr val="bg1"/>
                </a:solidFill>
              </a:rPr>
              <a:t> 35</a:t>
            </a:r>
            <a:r>
              <a:rPr lang="id-ID" dirty="0">
                <a:solidFill>
                  <a:schemeClr val="bg1"/>
                </a:solidFill>
              </a:rPr>
              <a:t> ton</a:t>
            </a:r>
            <a:endParaRPr lang="en-US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  - </a:t>
            </a:r>
            <a:r>
              <a:rPr lang="id-ID" dirty="0">
                <a:solidFill>
                  <a:schemeClr val="bg1"/>
                </a:solidFill>
              </a:rPr>
              <a:t>Setelah reformasi, produksi PTP tinggal 2</a:t>
            </a: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id-ID" dirty="0">
                <a:solidFill>
                  <a:schemeClr val="bg1"/>
                </a:solidFill>
              </a:rPr>
              <a:t> ton</a:t>
            </a:r>
            <a:endParaRPr lang="en-US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  - </a:t>
            </a:r>
            <a:r>
              <a:rPr lang="id-ID" dirty="0">
                <a:solidFill>
                  <a:schemeClr val="bg1"/>
                </a:solidFill>
              </a:rPr>
              <a:t>Untuk mengembalikan produksi </a:t>
            </a:r>
            <a:r>
              <a:rPr lang="en-US" dirty="0">
                <a:solidFill>
                  <a:schemeClr val="bg1"/>
                </a:solidFill>
              </a:rPr>
              <a:t>35</a:t>
            </a:r>
            <a:r>
              <a:rPr lang="id-ID" dirty="0">
                <a:solidFill>
                  <a:schemeClr val="bg1"/>
                </a:solidFill>
              </a:rPr>
              <a:t> ton, dikembangkan kakao rakyat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tercapai</a:t>
            </a:r>
            <a:r>
              <a:rPr lang="id-ID" dirty="0">
                <a:solidFill>
                  <a:schemeClr val="bg1"/>
                </a:solidFill>
              </a:rPr>
              <a:t>		</a:t>
            </a:r>
          </a:p>
          <a:p>
            <a:pPr marL="496972" algn="l">
              <a:tabLst>
                <a:tab pos="2182127" algn="l"/>
                <a:tab pos="2572355" algn="l"/>
              </a:tabLst>
              <a:defRPr/>
            </a:pP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9221D3-F9AD-4544-8DF4-F65C80E726D7}" type="slidenum">
              <a:rPr lang="en-US" altLang="id-ID"/>
              <a:pPr/>
              <a:t>16</a:t>
            </a:fld>
            <a:endParaRPr lang="en-US" altLang="id-ID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3817" y="350837"/>
            <a:ext cx="8651628" cy="587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3682" tIns="56841" rIns="113682" bIns="56841" anchor="ctr"/>
          <a:lstStyle/>
          <a:p>
            <a:pPr algn="ctr" defTabSz="11356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b="1" dirty="0">
                <a:solidFill>
                  <a:schemeClr val="bg1"/>
                </a:solidFill>
                <a:latin typeface="Berlin Sans FB Demi" pitchFamily="34" charset="0"/>
                <a:cs typeface="Arial" charset="0"/>
              </a:rPr>
              <a:t>PRODUKSI KAKAO</a:t>
            </a:r>
            <a:endParaRPr lang="id-ID" sz="2646" b="1" dirty="0">
              <a:solidFill>
                <a:schemeClr val="bg1"/>
              </a:solidFill>
              <a:latin typeface="Berlin Sans FB Dem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4998679"/>
              </p:ext>
            </p:extLst>
          </p:nvPr>
        </p:nvGraphicFramePr>
        <p:xfrm>
          <a:off x="4062570" y="1419367"/>
          <a:ext cx="6668285" cy="547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qual 4"/>
          <p:cNvSpPr/>
          <p:nvPr/>
        </p:nvSpPr>
        <p:spPr>
          <a:xfrm>
            <a:off x="2088047" y="5015284"/>
            <a:ext cx="9286850" cy="435732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25361982"/>
              </p:ext>
            </p:extLst>
          </p:nvPr>
        </p:nvGraphicFramePr>
        <p:xfrm>
          <a:off x="3322029" y="2440013"/>
          <a:ext cx="2931303" cy="2097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2977029"/>
              </p:ext>
            </p:extLst>
          </p:nvPr>
        </p:nvGraphicFramePr>
        <p:xfrm>
          <a:off x="1049842" y="26999"/>
          <a:ext cx="2179620" cy="637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Rectangle 1"/>
          <p:cNvSpPr/>
          <p:nvPr/>
        </p:nvSpPr>
        <p:spPr>
          <a:xfrm>
            <a:off x="10125452" y="1461188"/>
            <a:ext cx="663222" cy="3930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BEANS</a:t>
            </a:r>
            <a:endParaRPr lang="id-ID" sz="220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6600" y="5574617"/>
            <a:ext cx="647974" cy="16045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5" b="1" dirty="0"/>
              <a:t>PRODUK HILIR</a:t>
            </a:r>
            <a:endParaRPr lang="id-ID" sz="2205" b="1" dirty="0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4054962" y="5944495"/>
            <a:ext cx="6453723" cy="1153199"/>
            <a:chOff x="0" y="75100"/>
            <a:chExt cx="2289421" cy="1633299"/>
          </a:xfrm>
        </p:grpSpPr>
        <p:sp>
          <p:nvSpPr>
            <p:cNvPr id="13" name="Rounded Rectangle 12"/>
            <p:cNvSpPr/>
            <p:nvPr/>
          </p:nvSpPr>
          <p:spPr>
            <a:xfrm>
              <a:off x="0" y="75100"/>
              <a:ext cx="2289421" cy="16332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71389" y="104841"/>
              <a:ext cx="2146643" cy="1531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100796" bIns="100796" spcCol="1270" anchor="ctr"/>
            <a:lstStyle/>
            <a:p>
              <a:pPr indent="-457200" defTabSz="1175934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646" b="1" dirty="0" err="1" smtClean="0"/>
                <a:t>Lemak</a:t>
              </a:r>
              <a:r>
                <a:rPr lang="en-US" sz="2646" b="1" dirty="0" smtClean="0"/>
                <a:t> </a:t>
              </a:r>
              <a:r>
                <a:rPr lang="en-US" sz="2646" b="1" dirty="0" err="1" smtClean="0"/>
                <a:t>kakao</a:t>
              </a:r>
              <a:endParaRPr lang="en-US" sz="2646" b="1" dirty="0" smtClean="0"/>
            </a:p>
            <a:p>
              <a:pPr indent="-457200" defTabSz="1175934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646" b="1" dirty="0" err="1" smtClean="0"/>
                <a:t>Bubuk</a:t>
              </a:r>
              <a:r>
                <a:rPr lang="en-US" sz="2646" b="1" dirty="0" smtClean="0"/>
                <a:t> </a:t>
              </a:r>
              <a:r>
                <a:rPr lang="en-US" sz="2646" b="1" dirty="0" err="1" smtClean="0"/>
                <a:t>cokelat</a:t>
              </a:r>
              <a:endParaRPr lang="en-US" sz="2646" b="1" dirty="0" smtClean="0"/>
            </a:p>
            <a:p>
              <a:pPr indent="-457200" defTabSz="1175934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646" b="1" dirty="0" err="1" smtClean="0"/>
                <a:t>Cokelat</a:t>
              </a:r>
              <a:r>
                <a:rPr lang="en-US" sz="2646" b="1" dirty="0" smtClean="0"/>
                <a:t> </a:t>
              </a:r>
              <a:r>
                <a:rPr lang="en-US" sz="2646" b="1" dirty="0" err="1" smtClean="0"/>
                <a:t>batangan</a:t>
              </a:r>
              <a:endParaRPr lang="id-ID" sz="2646" b="1" dirty="0"/>
            </a:p>
          </p:txBody>
        </p:sp>
      </p:grpSp>
      <p:sp>
        <p:nvSpPr>
          <p:cNvPr id="16" name="Equal 15"/>
          <p:cNvSpPr/>
          <p:nvPr/>
        </p:nvSpPr>
        <p:spPr>
          <a:xfrm>
            <a:off x="2735520" y="5472015"/>
            <a:ext cx="9290350" cy="472480"/>
          </a:xfrm>
          <a:prstGeom prst="mathEqua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12298" name="Title 34"/>
          <p:cNvSpPr>
            <a:spLocks noGrp="1"/>
          </p:cNvSpPr>
          <p:nvPr>
            <p:ph type="title"/>
          </p:nvPr>
        </p:nvSpPr>
        <p:spPr>
          <a:xfrm>
            <a:off x="3293745" y="183742"/>
            <a:ext cx="7118694" cy="1426188"/>
          </a:xfrm>
        </p:spPr>
        <p:txBody>
          <a:bodyPr/>
          <a:lstStyle/>
          <a:p>
            <a:r>
              <a:rPr lang="en-US" altLang="id-ID" smtClean="0"/>
              <a:t>Potensi Kakao Jawa Timur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573980" y="128565"/>
            <a:ext cx="8572552" cy="1111257"/>
          </a:xfrm>
          <a:prstGeom prst="round2DiagRect">
            <a:avLst>
              <a:gd name="adj1" fmla="val 16667"/>
              <a:gd name="adj2" fmla="val 50000"/>
            </a:avLst>
          </a:prstGeom>
          <a:blipFill>
            <a:blip r:embed="rId2" cstate="print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6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 Bold" pitchFamily="18" charset="0"/>
              </a:rPr>
              <a:t>AREAL DAN PRODUKSI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6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 Bold" pitchFamily="18" charset="0"/>
              </a:rPr>
              <a:t>KAKAO RAKYAT</a:t>
            </a:r>
            <a:endParaRPr lang="id-ID" sz="3086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Garamond Pro Bold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81765"/>
              </p:ext>
            </p:extLst>
          </p:nvPr>
        </p:nvGraphicFramePr>
        <p:xfrm>
          <a:off x="1732812" y="1319443"/>
          <a:ext cx="8492385" cy="4761549"/>
        </p:xfrm>
        <a:graphic>
          <a:graphicData uri="http://schemas.openxmlformats.org/drawingml/2006/table">
            <a:tbl>
              <a:tblPr/>
              <a:tblGrid>
                <a:gridCol w="970558"/>
                <a:gridCol w="2863147"/>
                <a:gridCol w="2329340"/>
                <a:gridCol w="2329340"/>
              </a:tblGrid>
              <a:tr h="366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Areal (Ha)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 (Ton)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Pacitan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Ponorogo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Madiun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2.905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Trenggalek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Blitar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Tulungagung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Kediri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Lumajang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Malang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3.821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Jember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Lainnya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41.207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19.063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83" y="345389"/>
            <a:ext cx="7223689" cy="499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b="1" dirty="0">
                <a:latin typeface="Berlin Sans FB Demi" pitchFamily="34" charset="0"/>
              </a:rPr>
              <a:t>PROGRAM PRIORITAS K</a:t>
            </a:r>
            <a:r>
              <a:rPr lang="id-ID" sz="2646" b="1" dirty="0">
                <a:latin typeface="Berlin Sans FB Demi" pitchFamily="34" charset="0"/>
              </a:rPr>
              <a:t>AKAO </a:t>
            </a:r>
            <a:endParaRPr lang="en-US" sz="2646" b="1" dirty="0"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9830" y="1175949"/>
            <a:ext cx="2603888" cy="1259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76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</a:t>
            </a:r>
            <a:endParaRPr lang="en-US" sz="176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Ka</a:t>
            </a:r>
            <a:r>
              <a:rPr lang="id-ID" sz="176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endParaRPr lang="en-US" sz="176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9830" y="4199819"/>
            <a:ext cx="2603888" cy="1259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76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</a:t>
            </a:r>
            <a:endParaRPr lang="en-US" sz="176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76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</a:t>
            </a:r>
            <a:r>
              <a:rPr lang="en-US" sz="176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6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Hilir</a:t>
            </a:r>
            <a:endParaRPr lang="en-US" sz="176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9830" y="2519891"/>
            <a:ext cx="2603888" cy="159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76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</a:t>
            </a:r>
            <a:r>
              <a:rPr lang="en-US" sz="176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6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</a:t>
            </a:r>
            <a:endParaRPr lang="en-US" sz="176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700" y="1175949"/>
            <a:ext cx="6777530" cy="12599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 dirty="0"/>
              <a:t> </a:t>
            </a:r>
            <a:r>
              <a:rPr lang="en-US" sz="1543" b="1" dirty="0" err="1"/>
              <a:t>Spesifik</a:t>
            </a:r>
            <a:r>
              <a:rPr lang="en-US" sz="1543" b="1" dirty="0"/>
              <a:t> </a:t>
            </a:r>
            <a:r>
              <a:rPr lang="en-US" sz="1543" b="1" dirty="0" err="1"/>
              <a:t>lokasi</a:t>
            </a:r>
            <a:r>
              <a:rPr lang="en-US" sz="1543" b="1" dirty="0"/>
              <a:t> </a:t>
            </a:r>
            <a:r>
              <a:rPr lang="en-US" sz="1543" b="1" dirty="0" err="1"/>
              <a:t>di</a:t>
            </a:r>
            <a:r>
              <a:rPr lang="en-US" sz="1543" b="1" dirty="0"/>
              <a:t> </a:t>
            </a:r>
            <a:r>
              <a:rPr lang="id-ID" sz="1543" b="1" dirty="0"/>
              <a:t>lahan kosong dan dibawah tanaman kelapa,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543" b="1" dirty="0"/>
              <a:t>   cengkeh, atau komoditi lainnya yang berfungsi sebagai penaung</a:t>
            </a:r>
            <a:endParaRPr lang="en-US" sz="1543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43" b="1" dirty="0"/>
              <a:t> </a:t>
            </a:r>
            <a:r>
              <a:rPr lang="en-US" sz="1543" b="1" dirty="0" err="1"/>
              <a:t>Prioritas</a:t>
            </a:r>
            <a:r>
              <a:rPr lang="en-US" sz="1543" b="1" dirty="0"/>
              <a:t> </a:t>
            </a:r>
            <a:r>
              <a:rPr lang="en-US" sz="1543" b="1" dirty="0" err="1"/>
              <a:t>di</a:t>
            </a:r>
            <a:r>
              <a:rPr lang="en-US" sz="1543" b="1" dirty="0"/>
              <a:t> </a:t>
            </a:r>
            <a:r>
              <a:rPr lang="id-ID" sz="1543" b="1" dirty="0"/>
              <a:t>kawasan pantai selatan </a:t>
            </a:r>
            <a:r>
              <a:rPr lang="en-US" sz="1543" b="1" dirty="0"/>
              <a:t>: </a:t>
            </a:r>
            <a:r>
              <a:rPr lang="id-ID" sz="1543" b="1" dirty="0"/>
              <a:t>Mulai Kab. Pacitan hingga Banyuwangi</a:t>
            </a:r>
            <a:endParaRPr lang="en-US" sz="1543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43" dirty="0"/>
          </a:p>
        </p:txBody>
      </p:sp>
      <p:sp>
        <p:nvSpPr>
          <p:cNvPr id="11" name="Rectangle 10"/>
          <p:cNvSpPr/>
          <p:nvPr/>
        </p:nvSpPr>
        <p:spPr>
          <a:xfrm>
            <a:off x="4343700" y="2519891"/>
            <a:ext cx="6777530" cy="1595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 dirty="0"/>
              <a:t> </a:t>
            </a:r>
            <a:r>
              <a:rPr lang="en-US" sz="1543" b="1" dirty="0" err="1"/>
              <a:t>Peningkatan</a:t>
            </a:r>
            <a:r>
              <a:rPr lang="en-US" sz="1543" b="1" dirty="0"/>
              <a:t> </a:t>
            </a:r>
            <a:r>
              <a:rPr lang="id-ID" sz="1543" b="1" dirty="0"/>
              <a:t>budidaya, antara lain : pengendalian hama penyakit,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543" b="1" dirty="0"/>
              <a:t>  pemupukan dan pangkasan, untuk menghasilkan biji bermutu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543" b="1" dirty="0"/>
              <a:t> Pengeringan biji dengan alat/rumah pengering, khususnya saat hujan</a:t>
            </a:r>
            <a:endParaRPr lang="en-US" sz="1543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43" b="1" dirty="0"/>
              <a:t> </a:t>
            </a:r>
            <a:r>
              <a:rPr lang="en-US" sz="1543" b="1" dirty="0" err="1"/>
              <a:t>Pe</a:t>
            </a:r>
            <a:r>
              <a:rPr lang="id-ID" sz="1543" b="1" dirty="0"/>
              <a:t>ngolahan dengan cara fermentasi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43" b="1" dirty="0"/>
              <a:t> </a:t>
            </a:r>
            <a:r>
              <a:rPr lang="id-ID" sz="1543" b="1" dirty="0"/>
              <a:t>P</a:t>
            </a:r>
            <a:r>
              <a:rPr lang="en-US" sz="1543" b="1" dirty="0" err="1"/>
              <a:t>engembangan</a:t>
            </a:r>
            <a:r>
              <a:rPr lang="en-US" sz="1543" b="1" dirty="0"/>
              <a:t> </a:t>
            </a:r>
            <a:r>
              <a:rPr lang="en-US" sz="1543" b="1" dirty="0" err="1"/>
              <a:t>pengolahan</a:t>
            </a:r>
            <a:r>
              <a:rPr lang="en-US" sz="1543" b="1" dirty="0"/>
              <a:t> </a:t>
            </a:r>
            <a:r>
              <a:rPr lang="en-US" sz="1543" b="1" dirty="0" err="1"/>
              <a:t>bubuk</a:t>
            </a:r>
            <a:r>
              <a:rPr lang="en-US" sz="1543" b="1" dirty="0"/>
              <a:t> </a:t>
            </a:r>
            <a:r>
              <a:rPr lang="id-ID" sz="1543" b="1" dirty="0"/>
              <a:t>dan pasta kakao, makanan</a:t>
            </a:r>
            <a:r>
              <a:rPr lang="id-ID" sz="1764" b="1" dirty="0"/>
              <a:t>  </a:t>
            </a:r>
            <a:r>
              <a:rPr lang="id-ID" sz="1543" b="1" dirty="0"/>
              <a:t>cokelat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543" b="1" dirty="0"/>
              <a:t>  </a:t>
            </a:r>
            <a:r>
              <a:rPr lang="en-US" sz="1543" b="1" dirty="0" err="1"/>
              <a:t>dan</a:t>
            </a:r>
            <a:r>
              <a:rPr lang="en-US" sz="1543" b="1" dirty="0"/>
              <a:t> </a:t>
            </a:r>
            <a:r>
              <a:rPr lang="en-US" sz="1543" b="1" dirty="0" err="1"/>
              <a:t>pengemasan</a:t>
            </a:r>
            <a:endParaRPr lang="en-US" sz="1543" b="1" dirty="0"/>
          </a:p>
        </p:txBody>
      </p:sp>
      <p:sp>
        <p:nvSpPr>
          <p:cNvPr id="12" name="Rectangle 11"/>
          <p:cNvSpPr/>
          <p:nvPr/>
        </p:nvSpPr>
        <p:spPr>
          <a:xfrm>
            <a:off x="4343700" y="4199819"/>
            <a:ext cx="6777530" cy="12599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543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43" dirty="0"/>
              <a:t> </a:t>
            </a:r>
            <a:r>
              <a:rPr lang="id-ID" sz="1543" b="1" dirty="0"/>
              <a:t>S</a:t>
            </a:r>
            <a:r>
              <a:rPr lang="en-US" sz="1543" b="1" dirty="0" err="1"/>
              <a:t>aat</a:t>
            </a:r>
            <a:r>
              <a:rPr lang="en-US" sz="1543" b="1" dirty="0"/>
              <a:t> </a:t>
            </a:r>
            <a:r>
              <a:rPr lang="en-US" sz="1543" b="1" dirty="0" err="1"/>
              <a:t>ini</a:t>
            </a:r>
            <a:r>
              <a:rPr lang="en-US" sz="1543" b="1" dirty="0"/>
              <a:t> </a:t>
            </a:r>
            <a:r>
              <a:rPr lang="en-US" sz="1543" b="1" dirty="0" err="1"/>
              <a:t>di</a:t>
            </a:r>
            <a:r>
              <a:rPr lang="en-US" sz="1543" b="1" dirty="0"/>
              <a:t> </a:t>
            </a:r>
            <a:r>
              <a:rPr lang="en-US" sz="1543" b="1" dirty="0" err="1"/>
              <a:t>Jawa</a:t>
            </a:r>
            <a:r>
              <a:rPr lang="en-US" sz="1543" b="1" dirty="0"/>
              <a:t> </a:t>
            </a:r>
            <a:r>
              <a:rPr lang="en-US" sz="1543" b="1" dirty="0" err="1"/>
              <a:t>Timur</a:t>
            </a:r>
            <a:r>
              <a:rPr lang="en-US" sz="1543" b="1" dirty="0"/>
              <a:t> </a:t>
            </a:r>
            <a:r>
              <a:rPr lang="en-US" sz="1543" b="1" dirty="0" err="1"/>
              <a:t>terdapat</a:t>
            </a:r>
            <a:r>
              <a:rPr lang="en-US" sz="1543" b="1" dirty="0"/>
              <a:t> </a:t>
            </a:r>
            <a:r>
              <a:rPr lang="id-ID" sz="1543" b="1" dirty="0"/>
              <a:t>6</a:t>
            </a:r>
            <a:r>
              <a:rPr lang="en-US" sz="1543" b="1" dirty="0"/>
              <a:t> unit </a:t>
            </a:r>
            <a:r>
              <a:rPr lang="en-US" sz="1543" b="1" dirty="0" err="1"/>
              <a:t>pengolahan</a:t>
            </a:r>
            <a:r>
              <a:rPr lang="id-ID" sz="1543" b="1" dirty="0"/>
              <a:t> makanan cokelat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543" b="1" dirty="0"/>
              <a:t>  di Kab. Trenggalek, Blitar, Kediri, Madiun, Jember, Sidoarjo.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543" b="1" dirty="0"/>
              <a:t> Kedepan akan dikembangkan pengolahan di kawasan wisata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543" b="1" dirty="0"/>
              <a:t>  Batu dan Kab. Mojokerto</a:t>
            </a:r>
            <a:endParaRPr lang="en-US" sz="1543" b="1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b="1" dirty="0"/>
              <a:t>        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007714" y="1595931"/>
            <a:ext cx="251989" cy="41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64"/>
          </a:p>
        </p:txBody>
      </p:sp>
      <p:sp>
        <p:nvSpPr>
          <p:cNvPr id="24" name="Right Arrow 23"/>
          <p:cNvSpPr/>
          <p:nvPr/>
        </p:nvSpPr>
        <p:spPr>
          <a:xfrm>
            <a:off x="4007714" y="3191862"/>
            <a:ext cx="251989" cy="41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64"/>
          </a:p>
        </p:txBody>
      </p:sp>
      <p:sp>
        <p:nvSpPr>
          <p:cNvPr id="25" name="Right Arrow 24"/>
          <p:cNvSpPr/>
          <p:nvPr/>
        </p:nvSpPr>
        <p:spPr>
          <a:xfrm>
            <a:off x="4007714" y="4535804"/>
            <a:ext cx="251989" cy="41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64"/>
          </a:p>
        </p:txBody>
      </p:sp>
      <p:sp>
        <p:nvSpPr>
          <p:cNvPr id="20" name="Rectangle 19"/>
          <p:cNvSpPr/>
          <p:nvPr/>
        </p:nvSpPr>
        <p:spPr>
          <a:xfrm>
            <a:off x="1319830" y="5543761"/>
            <a:ext cx="2603888" cy="1511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76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Sarana</a:t>
            </a:r>
            <a:r>
              <a:rPr lang="en-US" sz="176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6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Pengolah</a:t>
            </a:r>
            <a:r>
              <a:rPr lang="en-US" sz="1764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</a:t>
            </a:r>
            <a:endParaRPr lang="en-US" sz="1764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3699" y="5543761"/>
            <a:ext cx="6777531" cy="15119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3" b="1" dirty="0" err="1"/>
              <a:t>Untuk</a:t>
            </a:r>
            <a:r>
              <a:rPr lang="en-US" sz="1543" b="1" dirty="0"/>
              <a:t> </a:t>
            </a:r>
            <a:r>
              <a:rPr lang="en-US" sz="1543" b="1" dirty="0" err="1"/>
              <a:t>mendukung</a:t>
            </a:r>
            <a:r>
              <a:rPr lang="en-US" sz="1543" b="1" dirty="0"/>
              <a:t> </a:t>
            </a:r>
            <a:r>
              <a:rPr lang="en-US" sz="1543" b="1" dirty="0" err="1"/>
              <a:t>peningkatan</a:t>
            </a:r>
            <a:r>
              <a:rPr lang="en-US" sz="1543" b="1" dirty="0"/>
              <a:t> </a:t>
            </a:r>
            <a:r>
              <a:rPr lang="en-US" sz="1543" b="1" dirty="0" err="1"/>
              <a:t>mutu</a:t>
            </a:r>
            <a:r>
              <a:rPr lang="en-US" sz="1543" b="1" dirty="0"/>
              <a:t> </a:t>
            </a:r>
            <a:r>
              <a:rPr lang="en-US" sz="1543" b="1" dirty="0" err="1"/>
              <a:t>dan</a:t>
            </a:r>
            <a:r>
              <a:rPr lang="en-US" sz="1543" b="1" dirty="0"/>
              <a:t> </a:t>
            </a:r>
            <a:r>
              <a:rPr lang="en-US" sz="1543" b="1" dirty="0" err="1"/>
              <a:t>industri</a:t>
            </a:r>
            <a:r>
              <a:rPr lang="en-US" sz="1543" b="1" dirty="0"/>
              <a:t> </a:t>
            </a:r>
            <a:r>
              <a:rPr lang="en-US" sz="1543" b="1" dirty="0" err="1"/>
              <a:t>hilir</a:t>
            </a:r>
            <a:r>
              <a:rPr lang="en-US" sz="1543" b="1" dirty="0"/>
              <a:t>, </a:t>
            </a:r>
            <a:r>
              <a:rPr lang="en-US" sz="1543" b="1" dirty="0" err="1"/>
              <a:t>diberikan</a:t>
            </a:r>
            <a:r>
              <a:rPr lang="en-US" sz="1543" b="1" dirty="0"/>
              <a:t> </a:t>
            </a:r>
            <a:r>
              <a:rPr lang="en-US" sz="1543" b="1" dirty="0" err="1"/>
              <a:t>fasilitasi</a:t>
            </a:r>
            <a:r>
              <a:rPr lang="en-US" sz="1543" b="1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43" b="1" dirty="0"/>
              <a:t> A</a:t>
            </a:r>
            <a:r>
              <a:rPr lang="id-ID" sz="1543" b="1" dirty="0"/>
              <a:t>lat /rumah pengering biji kakao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543" b="1" dirty="0"/>
              <a:t> A</a:t>
            </a:r>
            <a:r>
              <a:rPr lang="en-US" sz="1543" b="1" dirty="0"/>
              <a:t>lat </a:t>
            </a:r>
            <a:r>
              <a:rPr lang="en-US" sz="1543" b="1" dirty="0" err="1"/>
              <a:t>pengolahan</a:t>
            </a:r>
            <a:r>
              <a:rPr lang="en-US" sz="1543" b="1" dirty="0"/>
              <a:t> </a:t>
            </a:r>
            <a:r>
              <a:rPr lang="id-ID" sz="1543" b="1" dirty="0"/>
              <a:t>produk tengah (bubuk dan pasta kakao)</a:t>
            </a:r>
            <a:endParaRPr lang="en-US" sz="1543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43" b="1" dirty="0"/>
              <a:t> </a:t>
            </a:r>
            <a:r>
              <a:rPr lang="en-US" sz="1543" b="1" dirty="0" err="1"/>
              <a:t>Alat</a:t>
            </a:r>
            <a:r>
              <a:rPr lang="en-US" sz="1543" b="1" dirty="0"/>
              <a:t> </a:t>
            </a:r>
            <a:r>
              <a:rPr lang="en-US" sz="1543" b="1" dirty="0" err="1"/>
              <a:t>pengolahan</a:t>
            </a:r>
            <a:r>
              <a:rPr lang="en-US" sz="1543" b="1" dirty="0"/>
              <a:t> </a:t>
            </a:r>
            <a:r>
              <a:rPr lang="id-ID" sz="1543" b="1" dirty="0"/>
              <a:t>hilir (makanan cokelat)</a:t>
            </a:r>
            <a:endParaRPr lang="en-US" sz="1543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43" b="1" dirty="0"/>
              <a:t> </a:t>
            </a:r>
            <a:r>
              <a:rPr lang="en-US" sz="1543" b="1" dirty="0" err="1"/>
              <a:t>Alat</a:t>
            </a:r>
            <a:r>
              <a:rPr lang="en-US" sz="1543" b="1" dirty="0"/>
              <a:t> </a:t>
            </a:r>
            <a:r>
              <a:rPr lang="en-US" sz="1543" b="1" dirty="0" err="1"/>
              <a:t>pe</a:t>
            </a:r>
            <a:r>
              <a:rPr lang="id-ID" sz="1543" b="1" dirty="0"/>
              <a:t>ngemas produk</a:t>
            </a:r>
            <a:endParaRPr lang="en-US" sz="1543" b="1" dirty="0"/>
          </a:p>
        </p:txBody>
      </p:sp>
      <p:sp>
        <p:nvSpPr>
          <p:cNvPr id="28" name="Right Arrow 27"/>
          <p:cNvSpPr/>
          <p:nvPr/>
        </p:nvSpPr>
        <p:spPr>
          <a:xfrm>
            <a:off x="4007714" y="6047739"/>
            <a:ext cx="251989" cy="41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64"/>
          </a:p>
        </p:txBody>
      </p:sp>
      <p:sp>
        <p:nvSpPr>
          <p:cNvPr id="14353" name="Slide Number Placeholder 15"/>
          <p:cNvSpPr>
            <a:spLocks noGrp="1"/>
          </p:cNvSpPr>
          <p:nvPr>
            <p:ph type="sldNum" sz="quarter" idx="12"/>
          </p:nvPr>
        </p:nvSpPr>
        <p:spPr bwMode="auto">
          <a:xfrm>
            <a:off x="8711512" y="7006699"/>
            <a:ext cx="3191863" cy="4024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E160D1AD-CAA6-4301-87EC-3E487A9849FD}" type="slidenum">
              <a:rPr lang="en-US" altLang="id-ID"/>
              <a:pPr algn="ctr"/>
              <a:t>19</a:t>
            </a:fld>
            <a:endParaRPr lang="en-US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37" y="335986"/>
            <a:ext cx="9659585" cy="755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id-ID" sz="2646" dirty="0">
                <a:latin typeface="Berlin Sans FB Demi" pitchFamily="34" charset="0"/>
              </a:rPr>
              <a:t>KONDISI PERKEBUNAN SAAT INI DAN </a:t>
            </a:r>
            <a:r>
              <a:rPr lang="id-ID" sz="2646">
                <a:latin typeface="Berlin Sans FB Demi" pitchFamily="34" charset="0"/>
              </a:rPr>
              <a:t>PREDIKSI KE</a:t>
            </a:r>
            <a:r>
              <a:rPr lang="en-US" sz="2646">
                <a:latin typeface="Berlin Sans FB Demi" pitchFamily="34" charset="0"/>
              </a:rPr>
              <a:t> </a:t>
            </a:r>
            <a:r>
              <a:rPr lang="id-ID" sz="2646">
                <a:latin typeface="Berlin Sans FB Demi" pitchFamily="34" charset="0"/>
              </a:rPr>
              <a:t>DEPAN</a:t>
            </a:r>
            <a:endParaRPr lang="id-ID" sz="2646" dirty="0">
              <a:latin typeface="Berlin Sans FB Dem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23537" y="6905203"/>
            <a:ext cx="2351899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202215-F095-4942-82EF-FDC6AAE42684}" type="slidenum">
              <a:rPr lang="en-US" altLang="id-ID"/>
              <a:pPr/>
              <a:t>2</a:t>
            </a:fld>
            <a:endParaRPr lang="en-US" altLang="id-ID"/>
          </a:p>
        </p:txBody>
      </p: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920847" y="2031663"/>
            <a:ext cx="3674842" cy="2731432"/>
            <a:chOff x="1005625" y="1454046"/>
            <a:chExt cx="6716078" cy="1739768"/>
          </a:xfrm>
        </p:grpSpPr>
        <p:grpSp>
          <p:nvGrpSpPr>
            <p:cNvPr id="4136" name="Group 4"/>
            <p:cNvGrpSpPr>
              <a:grpSpLocks/>
            </p:cNvGrpSpPr>
            <p:nvPr/>
          </p:nvGrpSpPr>
          <p:grpSpPr bwMode="auto">
            <a:xfrm>
              <a:off x="1005625" y="1454046"/>
              <a:ext cx="6716078" cy="1637351"/>
              <a:chOff x="838200" y="1690688"/>
              <a:chExt cx="8207659" cy="2881633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38200" y="1690688"/>
                <a:ext cx="7789460" cy="288163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57" dirty="0">
                  <a:solidFill>
                    <a:schemeClr val="tx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57" dirty="0">
                  <a:solidFill>
                    <a:schemeClr val="tx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57" dirty="0">
                  <a:solidFill>
                    <a:schemeClr val="tx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5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41" name="TextBox 9"/>
              <p:cNvSpPr txBox="1">
                <a:spLocks noChangeArrowheads="1"/>
              </p:cNvSpPr>
              <p:nvPr/>
            </p:nvSpPr>
            <p:spPr bwMode="auto">
              <a:xfrm>
                <a:off x="4018656" y="1825394"/>
                <a:ext cx="5027203" cy="55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12713" indent="-1127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id-ID" sz="1323" b="1" dirty="0" err="1"/>
                  <a:t>Pertumbuhan</a:t>
                </a:r>
                <a:r>
                  <a:rPr lang="en-US" altLang="id-ID" sz="1323" b="1" dirty="0"/>
                  <a:t> </a:t>
                </a:r>
                <a:r>
                  <a:rPr lang="en-US" altLang="id-ID" sz="1323" b="1" dirty="0" err="1"/>
                  <a:t>Penduduk</a:t>
                </a:r>
                <a:r>
                  <a:rPr lang="en-US" altLang="id-ID" sz="1323" b="1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id-ID" sz="1323" b="1" dirty="0" err="1"/>
                  <a:t>Peningkatan</a:t>
                </a:r>
                <a:r>
                  <a:rPr lang="en-US" altLang="id-ID" sz="1323" b="1" dirty="0"/>
                  <a:t> </a:t>
                </a:r>
                <a:r>
                  <a:rPr lang="en-US" altLang="id-ID" sz="1323" b="1" dirty="0" err="1"/>
                  <a:t>Kesejahteraan</a:t>
                </a:r>
                <a:r>
                  <a:rPr lang="en-US" altLang="id-ID" sz="1323" b="1" dirty="0"/>
                  <a:t> </a:t>
                </a:r>
              </a:p>
            </p:txBody>
          </p:sp>
          <p:sp>
            <p:nvSpPr>
              <p:cNvPr id="4142" name="TextBox 10"/>
              <p:cNvSpPr txBox="1">
                <a:spLocks noChangeArrowheads="1"/>
              </p:cNvSpPr>
              <p:nvPr/>
            </p:nvSpPr>
            <p:spPr bwMode="auto">
              <a:xfrm>
                <a:off x="4018656" y="2817357"/>
                <a:ext cx="3659746" cy="788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12713" indent="-1127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id-ID" sz="1323" b="1" dirty="0" err="1"/>
                  <a:t>Alih</a:t>
                </a:r>
                <a:r>
                  <a:rPr lang="en-US" altLang="id-ID" sz="1323" b="1" dirty="0"/>
                  <a:t> </a:t>
                </a:r>
                <a:r>
                  <a:rPr lang="en-US" altLang="id-ID" sz="1323" b="1" dirty="0" err="1"/>
                  <a:t>fungsi</a:t>
                </a:r>
                <a:r>
                  <a:rPr lang="en-US" altLang="id-ID" sz="1323" b="1" dirty="0"/>
                  <a:t> </a:t>
                </a:r>
                <a:r>
                  <a:rPr lang="en-US" altLang="id-ID" sz="1323" b="1" dirty="0" err="1"/>
                  <a:t>lahan</a:t>
                </a:r>
                <a:endParaRPr lang="en-US" altLang="id-ID" sz="1323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id-ID" sz="1323" b="1" dirty="0" err="1"/>
                  <a:t>Produktivitas</a:t>
                </a:r>
                <a:r>
                  <a:rPr lang="en-US" altLang="id-ID" sz="1323" b="1" dirty="0"/>
                  <a:t> </a:t>
                </a:r>
                <a:r>
                  <a:rPr lang="id-ID" altLang="id-ID" sz="1323" b="1" dirty="0"/>
                  <a:t>belum optimal</a:t>
                </a:r>
                <a:endParaRPr lang="en-US" altLang="id-ID" sz="1323" b="1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3531095" y="2016319"/>
                <a:ext cx="336123" cy="445289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57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3554546" y="2977517"/>
                <a:ext cx="336123" cy="443328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57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37" name="TextBox 5"/>
            <p:cNvSpPr txBox="1">
              <a:spLocks noChangeArrowheads="1"/>
            </p:cNvSpPr>
            <p:nvPr/>
          </p:nvSpPr>
          <p:spPr bwMode="auto">
            <a:xfrm>
              <a:off x="1249984" y="1535290"/>
              <a:ext cx="1976275" cy="44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id-ID" sz="1323" b="1" dirty="0" err="1"/>
                <a:t>Konsumsi</a:t>
              </a:r>
              <a:r>
                <a:rPr lang="en-US" altLang="id-ID" sz="1323" b="1" dirty="0"/>
                <a:t> Terus </a:t>
              </a:r>
              <a:r>
                <a:rPr lang="en-US" altLang="id-ID" sz="1323" b="1" dirty="0" err="1"/>
                <a:t>Meningkat</a:t>
              </a:r>
              <a:endParaRPr lang="en-US" altLang="id-ID" sz="1323" b="1" dirty="0"/>
            </a:p>
          </p:txBody>
        </p:sp>
        <p:sp>
          <p:nvSpPr>
            <p:cNvPr id="4138" name="TextBox 6"/>
            <p:cNvSpPr txBox="1">
              <a:spLocks noChangeArrowheads="1"/>
            </p:cNvSpPr>
            <p:nvPr/>
          </p:nvSpPr>
          <p:spPr bwMode="auto">
            <a:xfrm>
              <a:off x="1247043" y="2161843"/>
              <a:ext cx="1879143" cy="44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id-ID" sz="1323" b="1" dirty="0" err="1"/>
                <a:t>Produksi</a:t>
              </a:r>
              <a:r>
                <a:rPr lang="id-ID" altLang="id-ID" sz="1323" b="1" dirty="0"/>
                <a:t> Tumbuh</a:t>
              </a:r>
              <a:r>
                <a:rPr lang="en-US" altLang="id-ID" sz="1323" b="1" dirty="0"/>
                <a:t> </a:t>
              </a:r>
              <a:r>
                <a:rPr lang="en-US" altLang="id-ID" sz="1323" b="1" dirty="0" err="1"/>
                <a:t>Melambat</a:t>
              </a:r>
              <a:endParaRPr lang="en-US" altLang="id-ID" sz="1323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5486" y="2719120"/>
              <a:ext cx="6134018" cy="474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43" b="1" dirty="0" err="1">
                  <a:latin typeface="+mn-lt"/>
                  <a:cs typeface="+mn-cs"/>
                </a:rPr>
                <a:t>Tuntutan</a:t>
              </a:r>
              <a:r>
                <a:rPr lang="en-US" sz="1543" b="1" dirty="0">
                  <a:latin typeface="+mn-lt"/>
                  <a:cs typeface="+mn-cs"/>
                </a:rPr>
                <a:t> </a:t>
              </a:r>
              <a:r>
                <a:rPr lang="en-US" sz="1543" b="1" dirty="0" err="1">
                  <a:latin typeface="+mn-lt"/>
                  <a:cs typeface="+mn-cs"/>
                </a:rPr>
                <a:t>Produk</a:t>
              </a:r>
              <a:r>
                <a:rPr lang="en-US" sz="1543" b="1" dirty="0">
                  <a:latin typeface="+mn-lt"/>
                  <a:cs typeface="+mn-cs"/>
                </a:rPr>
                <a:t> </a:t>
              </a:r>
              <a:r>
                <a:rPr lang="en-US" sz="1543" b="1" dirty="0" err="1">
                  <a:latin typeface="+mn-lt"/>
                  <a:cs typeface="+mn-cs"/>
                </a:rPr>
                <a:t>Bermutu</a:t>
              </a:r>
              <a:r>
                <a:rPr lang="en-US" sz="1543" b="1" dirty="0">
                  <a:latin typeface="+mn-lt"/>
                  <a:cs typeface="+mn-cs"/>
                </a:rPr>
                <a:t> (</a:t>
              </a:r>
              <a:r>
                <a:rPr lang="en-US" sz="1543" b="1" dirty="0" err="1">
                  <a:latin typeface="+mn-lt"/>
                  <a:cs typeface="+mn-cs"/>
                </a:rPr>
                <a:t>Keamanan</a:t>
              </a:r>
              <a:r>
                <a:rPr lang="en-US" sz="1543" b="1" dirty="0">
                  <a:latin typeface="+mn-lt"/>
                  <a:cs typeface="+mn-cs"/>
                </a:rPr>
                <a:t> </a:t>
              </a:r>
              <a:r>
                <a:rPr lang="en-US" sz="1543" b="1" dirty="0" err="1">
                  <a:latin typeface="+mn-lt"/>
                  <a:cs typeface="+mn-cs"/>
                </a:rPr>
                <a:t>Pangan</a:t>
              </a:r>
              <a:r>
                <a:rPr lang="en-US" sz="1543" b="1" dirty="0">
                  <a:latin typeface="+mn-lt"/>
                  <a:cs typeface="+mn-cs"/>
                </a:rPr>
                <a:t>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57" dirty="0">
                <a:latin typeface="+mn-lt"/>
                <a:cs typeface="+mn-cs"/>
              </a:endParaRPr>
            </a:p>
          </p:txBody>
        </p:sp>
      </p:grpSp>
      <p:sp>
        <p:nvSpPr>
          <p:cNvPr id="14" name="Down Arrow 13"/>
          <p:cNvSpPr/>
          <p:nvPr/>
        </p:nvSpPr>
        <p:spPr>
          <a:xfrm>
            <a:off x="2292788" y="4630301"/>
            <a:ext cx="496979" cy="236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57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104" name="Group 15"/>
          <p:cNvGrpSpPr>
            <a:grpSpLocks/>
          </p:cNvGrpSpPr>
          <p:nvPr/>
        </p:nvGrpSpPr>
        <p:grpSpPr bwMode="auto">
          <a:xfrm>
            <a:off x="899848" y="5575260"/>
            <a:ext cx="4016078" cy="1732426"/>
            <a:chOff x="1727382" y="4629975"/>
            <a:chExt cx="8678748" cy="1725769"/>
          </a:xfrm>
        </p:grpSpPr>
        <p:sp>
          <p:nvSpPr>
            <p:cNvPr id="18" name="Horizontal Scroll 17"/>
            <p:cNvSpPr/>
            <p:nvPr/>
          </p:nvSpPr>
          <p:spPr>
            <a:xfrm>
              <a:off x="1727382" y="4629975"/>
              <a:ext cx="8678748" cy="1725769"/>
            </a:xfrm>
            <a:prstGeom prst="horizont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57" dirty="0">
                <a:solidFill>
                  <a:schemeClr val="tx1"/>
                </a:solidFill>
              </a:endParaRPr>
            </a:p>
          </p:txBody>
        </p:sp>
        <p:grpSp>
          <p:nvGrpSpPr>
            <p:cNvPr id="4131" name="Group 18"/>
            <p:cNvGrpSpPr>
              <a:grpSpLocks/>
            </p:cNvGrpSpPr>
            <p:nvPr/>
          </p:nvGrpSpPr>
          <p:grpSpPr bwMode="auto">
            <a:xfrm>
              <a:off x="3151154" y="5138668"/>
              <a:ext cx="494672" cy="746955"/>
              <a:chOff x="3151154" y="5138668"/>
              <a:chExt cx="494672" cy="746955"/>
            </a:xfrm>
          </p:grpSpPr>
          <p:sp>
            <p:nvSpPr>
              <p:cNvPr id="22" name="Bent Arrow 21"/>
              <p:cNvSpPr/>
              <p:nvPr/>
            </p:nvSpPr>
            <p:spPr>
              <a:xfrm>
                <a:off x="3153043" y="5138990"/>
                <a:ext cx="491606" cy="373045"/>
              </a:xfrm>
              <a:prstGeom prst="ben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57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Bent Arrow 22"/>
              <p:cNvSpPr/>
              <p:nvPr/>
            </p:nvSpPr>
            <p:spPr>
              <a:xfrm flipV="1">
                <a:off x="3153043" y="5512035"/>
                <a:ext cx="491606" cy="373045"/>
              </a:xfrm>
              <a:prstGeom prst="ben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57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32" name="TextBox 19"/>
            <p:cNvSpPr txBox="1">
              <a:spLocks noChangeArrowheads="1"/>
            </p:cNvSpPr>
            <p:nvPr/>
          </p:nvSpPr>
          <p:spPr bwMode="auto">
            <a:xfrm>
              <a:off x="3964794" y="4970045"/>
              <a:ext cx="6088637" cy="32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id-ID" altLang="id-ID" sz="1543" dirty="0"/>
                <a:t>I</a:t>
              </a:r>
              <a:r>
                <a:rPr lang="id-ID" altLang="id-ID" sz="154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ndustri Hilir</a:t>
              </a:r>
              <a:r>
                <a:rPr lang="en-US" altLang="id-ID" sz="154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id-ID" sz="1543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Meningkat</a:t>
              </a:r>
              <a:r>
                <a:rPr lang="en-US" altLang="id-ID" sz="154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4133" name="TextBox 20"/>
            <p:cNvSpPr txBox="1">
              <a:spLocks noChangeArrowheads="1"/>
            </p:cNvSpPr>
            <p:nvPr/>
          </p:nvSpPr>
          <p:spPr bwMode="auto">
            <a:xfrm>
              <a:off x="3964794" y="5678569"/>
              <a:ext cx="5492061" cy="32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id-ID" sz="1543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Ekspor</a:t>
              </a:r>
              <a:r>
                <a:rPr lang="en-US" altLang="id-ID" sz="154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id-ID" sz="1543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Menurun</a:t>
              </a:r>
              <a:endParaRPr lang="en-US" altLang="id-ID" sz="15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760295"/>
              </p:ext>
            </p:extLst>
          </p:nvPr>
        </p:nvGraphicFramePr>
        <p:xfrm>
          <a:off x="4427696" y="1952879"/>
          <a:ext cx="4199819" cy="409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06" name="Group 24"/>
          <p:cNvGrpSpPr>
            <a:grpSpLocks/>
          </p:cNvGrpSpPr>
          <p:nvPr/>
        </p:nvGrpSpPr>
        <p:grpSpPr bwMode="auto">
          <a:xfrm>
            <a:off x="8711512" y="1893418"/>
            <a:ext cx="2199656" cy="3186614"/>
            <a:chOff x="9917107" y="790685"/>
            <a:chExt cx="2240552" cy="2891722"/>
          </a:xfrm>
        </p:grpSpPr>
        <p:grpSp>
          <p:nvGrpSpPr>
            <p:cNvPr id="4118" name="Group 25"/>
            <p:cNvGrpSpPr>
              <a:grpSpLocks/>
            </p:cNvGrpSpPr>
            <p:nvPr/>
          </p:nvGrpSpPr>
          <p:grpSpPr bwMode="auto">
            <a:xfrm>
              <a:off x="9923921" y="790685"/>
              <a:ext cx="2229442" cy="698262"/>
              <a:chOff x="0" y="11413"/>
              <a:chExt cx="3873960" cy="86212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48" y="11413"/>
                <a:ext cx="3874682" cy="86268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548" y="11413"/>
                <a:ext cx="3874682" cy="86268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55998" tIns="55998" rIns="55998" bIns="55998" spcCol="1270" anchor="ctr"/>
              <a:lstStyle/>
              <a:p>
                <a:pPr algn="ctr" defTabSz="979945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543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Peningkatan</a:t>
                </a:r>
                <a:r>
                  <a:rPr lang="en-US" sz="1543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543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produktivitas</a:t>
                </a:r>
                <a:r>
                  <a:rPr lang="id-ID" sz="1543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543" b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p:grpSp>
        <p:grpSp>
          <p:nvGrpSpPr>
            <p:cNvPr id="4119" name="Group 26"/>
            <p:cNvGrpSpPr>
              <a:grpSpLocks/>
            </p:cNvGrpSpPr>
            <p:nvPr/>
          </p:nvGrpSpPr>
          <p:grpSpPr bwMode="auto">
            <a:xfrm>
              <a:off x="9923921" y="1530105"/>
              <a:ext cx="2233738" cy="692943"/>
              <a:chOff x="5460646" y="0"/>
              <a:chExt cx="3892923" cy="86212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461196" y="723"/>
                <a:ext cx="3892373" cy="86140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5461196" y="723"/>
                <a:ext cx="3892373" cy="86140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55998" tIns="55998" rIns="55998" bIns="55998" spcCol="1270" anchor="ctr"/>
              <a:lstStyle/>
              <a:p>
                <a:pPr algn="ctr" defTabSz="979945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543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Peningkatan</a:t>
                </a:r>
                <a:r>
                  <a:rPr lang="en-US" sz="1543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543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kualitas</a:t>
                </a:r>
                <a:r>
                  <a:rPr lang="en-US" sz="1543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543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produk</a:t>
                </a:r>
                <a:endParaRPr lang="en-US" sz="1543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120" name="Group 27"/>
            <p:cNvGrpSpPr>
              <a:grpSpLocks/>
            </p:cNvGrpSpPr>
            <p:nvPr/>
          </p:nvGrpSpPr>
          <p:grpSpPr bwMode="auto">
            <a:xfrm>
              <a:off x="9923921" y="2265755"/>
              <a:ext cx="2229442" cy="676592"/>
              <a:chOff x="3" y="1619076"/>
              <a:chExt cx="3858260" cy="86212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49" y="1619291"/>
                <a:ext cx="3858979" cy="86198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549" y="1619291"/>
                <a:ext cx="3858979" cy="86198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55998" tIns="55998" rIns="55998" bIns="55998" spcCol="1270" anchor="ctr"/>
              <a:lstStyle/>
              <a:p>
                <a:pPr algn="ctr" defTabSz="979945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d-ID" sz="1543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Keamanan/Kebersihan Produk Pangan</a:t>
                </a:r>
                <a:endParaRPr lang="en-US" sz="1543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121" name="Group 28"/>
            <p:cNvGrpSpPr>
              <a:grpSpLocks/>
            </p:cNvGrpSpPr>
            <p:nvPr/>
          </p:nvGrpSpPr>
          <p:grpSpPr bwMode="auto">
            <a:xfrm>
              <a:off x="9917107" y="3004266"/>
              <a:ext cx="2236256" cy="678141"/>
              <a:chOff x="5461568" y="1611697"/>
              <a:chExt cx="3894935" cy="86212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61568" y="1611787"/>
                <a:ext cx="3896208" cy="86203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5461568" y="1611787"/>
                <a:ext cx="3896208" cy="86203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55998" tIns="55998" rIns="55998" bIns="55998" spcCol="1270" anchor="ctr"/>
              <a:lstStyle/>
              <a:p>
                <a:pPr algn="ctr" defTabSz="979945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543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Pengolahan</a:t>
                </a:r>
                <a:r>
                  <a:rPr lang="en-US" sz="1543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543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produk</a:t>
                </a:r>
                <a:r>
                  <a:rPr lang="en-US" sz="1543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543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hilir</a:t>
                </a:r>
                <a:r>
                  <a:rPr lang="en-US" sz="1543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p:grpSp>
      </p:grpSp>
      <p:sp>
        <p:nvSpPr>
          <p:cNvPr id="4107" name="TextBox 37"/>
          <p:cNvSpPr txBox="1">
            <a:spLocks noChangeArrowheads="1"/>
          </p:cNvSpPr>
          <p:nvPr/>
        </p:nvSpPr>
        <p:spPr bwMode="auto">
          <a:xfrm>
            <a:off x="1519321" y="1328193"/>
            <a:ext cx="2057912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id-ID" sz="2205" b="1"/>
              <a:t>Kondisi Saat Ini</a:t>
            </a:r>
          </a:p>
        </p:txBody>
      </p:sp>
      <p:sp>
        <p:nvSpPr>
          <p:cNvPr id="4108" name="TextBox 38"/>
          <p:cNvSpPr txBox="1">
            <a:spLocks noChangeArrowheads="1"/>
          </p:cNvSpPr>
          <p:nvPr/>
        </p:nvSpPr>
        <p:spPr bwMode="auto">
          <a:xfrm>
            <a:off x="8223284" y="1305443"/>
            <a:ext cx="2575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id-ID" b="1"/>
              <a:t>Orientasi </a:t>
            </a:r>
            <a:r>
              <a:rPr lang="id-ID" altLang="id-ID" b="1"/>
              <a:t>Kedepan</a:t>
            </a:r>
            <a:endParaRPr lang="en-US" altLang="id-ID" b="1"/>
          </a:p>
        </p:txBody>
      </p:sp>
      <p:cxnSp>
        <p:nvCxnSpPr>
          <p:cNvPr id="41" name="Straight Connector 40"/>
          <p:cNvCxnSpPr/>
          <p:nvPr/>
        </p:nvCxnSpPr>
        <p:spPr>
          <a:xfrm>
            <a:off x="8459522" y="1716676"/>
            <a:ext cx="2197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267660" y="1716676"/>
            <a:ext cx="2358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11" name="TextBox 42"/>
          <p:cNvSpPr txBox="1">
            <a:spLocks noChangeArrowheads="1"/>
          </p:cNvSpPr>
          <p:nvPr/>
        </p:nvSpPr>
        <p:spPr bwMode="auto">
          <a:xfrm>
            <a:off x="5309658" y="1328193"/>
            <a:ext cx="2057912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id-ID" sz="2205" b="1"/>
              <a:t>Permasalahan</a:t>
            </a:r>
          </a:p>
        </p:txBody>
      </p:sp>
      <p:grpSp>
        <p:nvGrpSpPr>
          <p:cNvPr id="4112" name="Group 44"/>
          <p:cNvGrpSpPr>
            <a:grpSpLocks/>
          </p:cNvGrpSpPr>
          <p:nvPr/>
        </p:nvGrpSpPr>
        <p:grpSpPr bwMode="auto">
          <a:xfrm>
            <a:off x="1214835" y="4866541"/>
            <a:ext cx="2756132" cy="629973"/>
            <a:chOff x="-3293" y="714379"/>
            <a:chExt cx="1005475" cy="688102"/>
          </a:xfrm>
        </p:grpSpPr>
        <p:sp>
          <p:nvSpPr>
            <p:cNvPr id="46" name="Rounded Rectangle 45"/>
            <p:cNvSpPr/>
            <p:nvPr/>
          </p:nvSpPr>
          <p:spPr>
            <a:xfrm>
              <a:off x="-3293" y="714379"/>
              <a:ext cx="1005475" cy="68810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30542" y="748784"/>
              <a:ext cx="937805" cy="619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398" rIns="50398" spcCol="1270" anchor="ctr"/>
            <a:lstStyle/>
            <a:p>
              <a:pPr algn="ctr" defTabSz="58796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543" b="1" dirty="0">
                  <a:solidFill>
                    <a:schemeClr val="tx1"/>
                  </a:solidFill>
                </a:rPr>
                <a:t>Defisit Produk Perkebunan</a:t>
              </a:r>
              <a:endParaRPr lang="en-US" sz="1543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8711512" y="5181528"/>
            <a:ext cx="2204905" cy="7454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5998" tIns="55998" rIns="55998" bIns="55998" spcCol="1270" anchor="ctr"/>
          <a:lstStyle/>
          <a:p>
            <a:pPr algn="ctr" defTabSz="979945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4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Mekanisasi</a:t>
            </a:r>
            <a:r>
              <a:rPr lang="en-US" sz="154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4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endParaRPr lang="en-US" sz="1543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454574" y="1716676"/>
            <a:ext cx="2358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Down Arrow 48"/>
          <p:cNvSpPr/>
          <p:nvPr/>
        </p:nvSpPr>
        <p:spPr>
          <a:xfrm>
            <a:off x="2317287" y="5575261"/>
            <a:ext cx="496979" cy="236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57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812106" y="207940"/>
          <a:ext cx="8175101" cy="95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8835429"/>
              </p:ext>
            </p:extLst>
          </p:nvPr>
        </p:nvGraphicFramePr>
        <p:xfrm>
          <a:off x="700849" y="684193"/>
          <a:ext cx="9604434" cy="254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5845" y="2589205"/>
          <a:ext cx="11430070" cy="4541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Pie 8"/>
          <p:cNvSpPr/>
          <p:nvPr/>
        </p:nvSpPr>
        <p:spPr>
          <a:xfrm>
            <a:off x="6905590" y="3463102"/>
            <a:ext cx="3095617" cy="3095616"/>
          </a:xfrm>
          <a:prstGeom prst="pie">
            <a:avLst>
              <a:gd name="adj1" fmla="val 1712761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6901863">
            <a:off x="7017585" y="3349356"/>
            <a:ext cx="3095617" cy="3095617"/>
          </a:xfrm>
          <a:prstGeom prst="pie">
            <a:avLst>
              <a:gd name="adj1" fmla="val 9301113"/>
              <a:gd name="adj2" fmla="val 1638165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8590" y="5050283"/>
            <a:ext cx="19109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EXISTING AREAL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 : 41.207  Ha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8428024" y="4017827"/>
            <a:ext cx="1667679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id-ID" sz="15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CALON LAHAN</a:t>
            </a:r>
          </a:p>
          <a:p>
            <a:pPr algn="ctr"/>
            <a:r>
              <a:rPr lang="id-ID" altLang="id-ID" sz="15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8.668</a:t>
            </a:r>
            <a:r>
              <a:rPr lang="en-US" altLang="id-ID" sz="15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</a:t>
            </a:r>
          </a:p>
        </p:txBody>
      </p:sp>
      <p:sp>
        <p:nvSpPr>
          <p:cNvPr id="14" name="Oval 13"/>
          <p:cNvSpPr/>
          <p:nvPr/>
        </p:nvSpPr>
        <p:spPr>
          <a:xfrm>
            <a:off x="2606026" y="3382605"/>
            <a:ext cx="3095616" cy="31761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POTENSI LAHAN K</a:t>
            </a:r>
            <a:r>
              <a:rPr lang="id-ID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AKAO</a:t>
            </a:r>
            <a:r>
              <a:rPr lang="en-US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id-ID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PANTAI SELATAN </a:t>
            </a:r>
            <a:r>
              <a:rPr lang="en-US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 TIMUR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50.000</a:t>
            </a:r>
            <a:r>
              <a:rPr lang="en-US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</a:t>
            </a:r>
          </a:p>
        </p:txBody>
      </p:sp>
      <p:sp>
        <p:nvSpPr>
          <p:cNvPr id="15" name="Striped Right Arrow 14"/>
          <p:cNvSpPr/>
          <p:nvPr/>
        </p:nvSpPr>
        <p:spPr>
          <a:xfrm>
            <a:off x="5780389" y="4574303"/>
            <a:ext cx="1032456" cy="95195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5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8418AF-2EB3-44A1-B4FA-62673B796488}" type="slidenum">
              <a:rPr lang="en-US" altLang="id-ID"/>
              <a:pPr/>
              <a:t>20</a:t>
            </a:fld>
            <a:endParaRPr lang="en-US" alt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573980" y="128565"/>
            <a:ext cx="8572552" cy="879391"/>
          </a:xfrm>
          <a:prstGeom prst="round2DiagRect">
            <a:avLst>
              <a:gd name="adj1" fmla="val 16667"/>
              <a:gd name="adj2" fmla="val 50000"/>
            </a:avLst>
          </a:prstGeom>
          <a:blipFill>
            <a:blip r:embed="rId2" cstate="print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 Bold" pitchFamily="18" charset="0"/>
              </a:rPr>
              <a:t>FASILITASI ALAT PENGOLAHAN KAKAO</a:t>
            </a:r>
            <a:endParaRPr lang="id-ID" sz="2646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Garamond Pro Bold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4229"/>
              </p:ext>
            </p:extLst>
          </p:nvPr>
        </p:nvGraphicFramePr>
        <p:xfrm>
          <a:off x="1823808" y="1259946"/>
          <a:ext cx="8399640" cy="4268097"/>
        </p:xfrm>
        <a:graphic>
          <a:graphicData uri="http://schemas.openxmlformats.org/drawingml/2006/table">
            <a:tbl>
              <a:tblPr/>
              <a:tblGrid>
                <a:gridCol w="832862"/>
                <a:gridCol w="7566778"/>
              </a:tblGrid>
              <a:tr h="682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NO </a:t>
                      </a:r>
                      <a:endParaRPr lang="en-US" sz="2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JENIS ALAT</a:t>
                      </a:r>
                      <a:endParaRPr lang="en-US" sz="2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</a:tr>
              <a:tr h="74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Kotak </a:t>
                      </a:r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Fermentasi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</a:tr>
              <a:tr h="74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Alat Ukur Kadar Air Biji </a:t>
                      </a:r>
                      <a:r>
                        <a:rPr lang="sv-SE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Kakao </a:t>
                      </a:r>
                      <a:endParaRPr lang="sv-SE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</a:tr>
              <a:tr h="74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Pengering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Biji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Kakao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/Dryer </a:t>
                      </a:r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Kakao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</a:tr>
              <a:tr h="624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Pengolahan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Kakao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</a:tr>
              <a:tr h="7403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id-ID" smtClean="0"/>
              <a:t>PROGRAM HULU-HILIR AGROMARITIM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031" y="1570037"/>
            <a:ext cx="10540948" cy="5562599"/>
          </a:xfrm>
        </p:spPr>
        <p:txBody>
          <a:bodyPr>
            <a:normAutofit/>
          </a:bodyPr>
          <a:lstStyle/>
          <a:p>
            <a:pPr marL="3779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2600" b="1" i="1" dirty="0" smtClean="0"/>
              <a:t>        	Secara </a:t>
            </a:r>
            <a:r>
              <a:rPr lang="id-ID" sz="2600" b="1" i="1" dirty="0"/>
              <a:t>garis </a:t>
            </a:r>
            <a:r>
              <a:rPr lang="id-ID" sz="2600" b="1" i="1" dirty="0" smtClean="0"/>
              <a:t>besar, </a:t>
            </a:r>
            <a:r>
              <a:rPr lang="id-ID" sz="2600" b="1" i="1" dirty="0"/>
              <a:t>Program Hulu Hilir Agromaritim adalah model pemberdayaan kelompok tani melalui rekayasa sosial, ekonomi, teknologi, dan nilai tambah, dimana petani anggota tetap bertindak sebagai pelaku utama dalam pengolahan usaha tani. </a:t>
            </a:r>
            <a:endParaRPr lang="id-ID" sz="2600" b="1" i="1" dirty="0" smtClean="0"/>
          </a:p>
          <a:p>
            <a:pPr marL="3779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2600" b="1" i="1" dirty="0"/>
              <a:t>	</a:t>
            </a:r>
            <a:r>
              <a:rPr lang="id-ID" sz="2600" b="1" i="1" dirty="0" smtClean="0"/>
              <a:t>Partisipasi </a:t>
            </a:r>
            <a:r>
              <a:rPr lang="id-ID" sz="2600" b="1" i="1" dirty="0"/>
              <a:t>aktif </a:t>
            </a:r>
            <a:r>
              <a:rPr lang="id-ID" sz="2600" b="1" i="1" dirty="0" smtClean="0"/>
              <a:t>petani </a:t>
            </a:r>
            <a:r>
              <a:rPr lang="id-ID" sz="2600" b="1" i="1" dirty="0"/>
              <a:t>anggota meliputi perencanaan usaha </a:t>
            </a:r>
            <a:r>
              <a:rPr lang="id-ID" sz="2600" b="1" i="1" dirty="0" smtClean="0"/>
              <a:t/>
            </a:r>
            <a:br>
              <a:rPr lang="id-ID" sz="2600" b="1" i="1" dirty="0" smtClean="0"/>
            </a:br>
            <a:r>
              <a:rPr lang="id-ID" sz="2600" b="1" i="1" dirty="0" smtClean="0"/>
              <a:t>on-farm </a:t>
            </a:r>
            <a:r>
              <a:rPr lang="id-ID" sz="2600" b="1" i="1" dirty="0"/>
              <a:t>maupun off-farm, serta menyepakati teknologi pertanian yang akan diterapkan. Pihak perbankan memberikan fasilitasi permodalan </a:t>
            </a:r>
            <a:r>
              <a:rPr lang="id-ID" sz="2600" b="1" i="1" dirty="0" smtClean="0"/>
              <a:t/>
            </a:r>
            <a:br>
              <a:rPr lang="id-ID" sz="2600" b="1" i="1" dirty="0" smtClean="0"/>
            </a:br>
            <a:r>
              <a:rPr lang="id-ID" sz="2600" b="1" i="1" dirty="0" smtClean="0"/>
              <a:t>ke </a:t>
            </a:r>
            <a:r>
              <a:rPr lang="id-ID" sz="2600" b="1" i="1" dirty="0"/>
              <a:t>petani melalui kelompok/gabungan kelompok petani, baik dalam pengadaan saprodi dan pelaksanaan </a:t>
            </a:r>
            <a:r>
              <a:rPr lang="id-ID" sz="2600" b="1" i="1" dirty="0" smtClean="0"/>
              <a:t>pengolahan pascapanen</a:t>
            </a:r>
            <a:r>
              <a:rPr lang="id-ID" sz="2600" b="1" i="1" dirty="0"/>
              <a:t>, sampai ke tahap pemasarannya. </a:t>
            </a:r>
            <a:endParaRPr lang="id-ID" sz="2600" b="1" i="1" dirty="0" smtClean="0"/>
          </a:p>
          <a:p>
            <a:pPr marL="3779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2600" b="1" i="1" dirty="0"/>
              <a:t>	</a:t>
            </a:r>
            <a:r>
              <a:rPr lang="id-ID" sz="2600" b="1" i="1" dirty="0" smtClean="0"/>
              <a:t>Sementara </a:t>
            </a:r>
            <a:r>
              <a:rPr lang="id-ID" sz="2600" b="1" i="1" dirty="0"/>
              <a:t>itu pemerintah daerah bertindak sebagai fasilitator dalam kegiatan perencanaan, penyusunan strategi usaha, pengenalan teknologi terapan spesifikasi-lokasi, pengadaan modal, saprodi, dan alsintan, serta dalam pemasaran hasil</a:t>
            </a:r>
            <a:r>
              <a:rPr lang="id-ID" sz="2600" b="1" i="1" dirty="0" smtClean="0"/>
              <a:t>.</a:t>
            </a:r>
            <a:endParaRPr lang="id-ID" sz="2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31AD-31DB-4D00-9E4D-7CF7014935DD}" type="slidenum">
              <a:rPr lang="en-US" altLang="id-ID" smtClean="0"/>
              <a:pPr/>
              <a:t>23</a:t>
            </a:fld>
            <a:endParaRPr lang="en-US" altLang="id-ID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92056" y="503237"/>
            <a:ext cx="8016405" cy="499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b="1" dirty="0" smtClean="0">
                <a:latin typeface="Palatino Linotype" pitchFamily="18" charset="0"/>
              </a:rPr>
              <a:t>D</a:t>
            </a:r>
            <a:r>
              <a:rPr lang="id-ID" sz="2646" b="1" dirty="0" smtClean="0">
                <a:latin typeface="Palatino Linotype" pitchFamily="18" charset="0"/>
              </a:rPr>
              <a:t>efenisi </a:t>
            </a:r>
            <a:r>
              <a:rPr lang="id-ID" sz="2646" b="1" dirty="0" smtClean="0">
                <a:latin typeface="Palatino Linotype" pitchFamily="18" charset="0"/>
              </a:rPr>
              <a:t>Hulu-Hilir</a:t>
            </a:r>
            <a:endParaRPr lang="en-US" sz="2646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37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-Right Arrow 25"/>
          <p:cNvSpPr/>
          <p:nvPr/>
        </p:nvSpPr>
        <p:spPr>
          <a:xfrm>
            <a:off x="2129630" y="2789237"/>
            <a:ext cx="6134363" cy="3733800"/>
          </a:xfrm>
          <a:prstGeom prst="leftRightArrow">
            <a:avLst>
              <a:gd name="adj1" fmla="val 91497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31AD-31DB-4D00-9E4D-7CF7014935DD}" type="slidenum">
              <a:rPr lang="en-US" altLang="id-ID" smtClean="0"/>
              <a:pPr/>
              <a:t>24</a:t>
            </a:fld>
            <a:endParaRPr lang="en-US" altLang="id-ID"/>
          </a:p>
        </p:txBody>
      </p:sp>
      <p:sp>
        <p:nvSpPr>
          <p:cNvPr id="10" name="Donut 9"/>
          <p:cNvSpPr/>
          <p:nvPr/>
        </p:nvSpPr>
        <p:spPr>
          <a:xfrm>
            <a:off x="8263994" y="3613326"/>
            <a:ext cx="2352675" cy="2362200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1" name="Block Arc 10"/>
          <p:cNvSpPr/>
          <p:nvPr/>
        </p:nvSpPr>
        <p:spPr>
          <a:xfrm rot="14855686">
            <a:off x="8359530" y="3485024"/>
            <a:ext cx="2395220" cy="2560955"/>
          </a:xfrm>
          <a:prstGeom prst="blockArc">
            <a:avLst>
              <a:gd name="adj1" fmla="val 11362243"/>
              <a:gd name="adj2" fmla="val 18466806"/>
              <a:gd name="adj3" fmla="val 254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2" name="Block Arc 11"/>
          <p:cNvSpPr/>
          <p:nvPr/>
        </p:nvSpPr>
        <p:spPr>
          <a:xfrm rot="266907">
            <a:off x="8244944" y="3603801"/>
            <a:ext cx="2400300" cy="2542540"/>
          </a:xfrm>
          <a:prstGeom prst="blockArc">
            <a:avLst>
              <a:gd name="adj1" fmla="val 11735700"/>
              <a:gd name="adj2" fmla="val 19314684"/>
              <a:gd name="adj3" fmla="val 250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503524" y="2459597"/>
            <a:ext cx="1187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8863806" y="4160837"/>
            <a:ext cx="1190625" cy="1238250"/>
            <a:chOff x="0" y="0"/>
            <a:chExt cx="1190625" cy="1238250"/>
          </a:xfrm>
        </p:grpSpPr>
        <p:sp>
          <p:nvSpPr>
            <p:cNvPr id="16" name="Oval 15"/>
            <p:cNvSpPr/>
            <p:nvPr/>
          </p:nvSpPr>
          <p:spPr>
            <a:xfrm>
              <a:off x="0" y="0"/>
              <a:ext cx="1190625" cy="123825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47625" y="438150"/>
              <a:ext cx="1114425" cy="32385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d-ID" b="1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Komoditi</a:t>
              </a:r>
              <a:endParaRPr lang="id-ID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d-ID" sz="11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d-ID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0431" y="3989387"/>
            <a:ext cx="1190625" cy="1238250"/>
            <a:chOff x="0" y="0"/>
            <a:chExt cx="1190625" cy="1238250"/>
          </a:xfrm>
        </p:grpSpPr>
        <p:sp>
          <p:nvSpPr>
            <p:cNvPr id="19" name="Oval 18"/>
            <p:cNvSpPr/>
            <p:nvPr/>
          </p:nvSpPr>
          <p:spPr>
            <a:xfrm>
              <a:off x="0" y="0"/>
              <a:ext cx="1190625" cy="123825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76200" y="438150"/>
              <a:ext cx="1028700" cy="3048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id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d-ID" sz="11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d-ID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8676771" y="3856037"/>
            <a:ext cx="152804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d-ID" sz="13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</a:t>
            </a:r>
            <a:r>
              <a:rPr lang="id-ID" sz="1300" dirty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3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Pengolahan</a:t>
            </a:r>
            <a:endParaRPr lang="id-ID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d-ID" sz="1100" dirty="0">
                <a:ln w="9525" cap="rnd" cmpd="sng" algn="ctr">
                  <a:solidFill>
                    <a:srgbClr val="41719C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rot="3501968">
            <a:off x="8271034" y="5180009"/>
            <a:ext cx="1261745" cy="30035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d-ID" sz="14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Pengangkutan</a:t>
            </a:r>
            <a:endParaRPr lang="id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4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8455607">
            <a:off x="9487209" y="5085486"/>
            <a:ext cx="1263650" cy="4571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d-ID" sz="14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Penyimpanan</a:t>
            </a:r>
            <a:endParaRPr lang="id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d-ID" sz="11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4031" y="3094037"/>
            <a:ext cx="42036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Pengolahan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Mengolah hasil pasca panen menjadi produk hilir</a:t>
            </a:r>
          </a:p>
          <a:p>
            <a:pPr algn="ctr"/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Pengangkutan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barang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Angkutan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Pengemudi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Sortasi</a:t>
            </a:r>
          </a:p>
          <a:p>
            <a:pPr algn="ctr"/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Pergudangan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Persediaan/ stok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Kestabilan harga</a:t>
            </a:r>
            <a:endParaRPr lang="id-ID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d-ID" b="1" dirty="0"/>
          </a:p>
        </p:txBody>
      </p:sp>
      <p:sp>
        <p:nvSpPr>
          <p:cNvPr id="28" name="Rectangle 27"/>
          <p:cNvSpPr/>
          <p:nvPr/>
        </p:nvSpPr>
        <p:spPr>
          <a:xfrm>
            <a:off x="1013898" y="4441159"/>
            <a:ext cx="105778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d-ID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Komoditi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892056" y="503237"/>
            <a:ext cx="8016405" cy="499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b="1" dirty="0">
                <a:latin typeface="Palatino Linotype" pitchFamily="18" charset="0"/>
              </a:rPr>
              <a:t>P</a:t>
            </a:r>
            <a:r>
              <a:rPr lang="id-ID" sz="2646" b="1" dirty="0">
                <a:latin typeface="Palatino Linotype" pitchFamily="18" charset="0"/>
              </a:rPr>
              <a:t>engertian Nilai Tambah Produk Perkebunan</a:t>
            </a:r>
            <a:endParaRPr lang="en-US" sz="2646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01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9D410E-42DE-4FBB-8DF7-28B5E9BA4DDB}" type="slidenum">
              <a:rPr lang="en-US" altLang="id-ID">
                <a:solidFill>
                  <a:srgbClr val="898989"/>
                </a:solidFill>
              </a:rPr>
              <a:pPr/>
              <a:t>25</a:t>
            </a:fld>
            <a:endParaRPr lang="en-US" altLang="id-ID">
              <a:solidFill>
                <a:srgbClr val="898989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8631" y="2179637"/>
            <a:ext cx="9601200" cy="3886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err="1"/>
              <a:t>Menggerakkan</a:t>
            </a:r>
            <a:r>
              <a:rPr lang="en-US" sz="2800" dirty="0"/>
              <a:t> </a:t>
            </a:r>
            <a:r>
              <a:rPr lang="en-US" sz="2800" dirty="0" err="1"/>
              <a:t>petani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hulu</a:t>
            </a:r>
            <a:r>
              <a:rPr lang="en-US" sz="2800" dirty="0"/>
              <a:t> </a:t>
            </a:r>
            <a:r>
              <a:rPr lang="en-US" sz="2800" dirty="0" err="1"/>
              <a:t>hilir</a:t>
            </a:r>
            <a:r>
              <a:rPr lang="en-US" sz="2800" dirty="0"/>
              <a:t>;</a:t>
            </a:r>
          </a:p>
          <a:p>
            <a:pPr>
              <a:defRPr/>
            </a:pP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dana</a:t>
            </a:r>
            <a:r>
              <a:rPr lang="en-US" sz="2800" dirty="0"/>
              <a:t> </a:t>
            </a:r>
            <a:r>
              <a:rPr lang="en-US" sz="2800" dirty="0" err="1"/>
              <a:t>kredit</a:t>
            </a:r>
            <a:r>
              <a:rPr lang="en-US" sz="2800" dirty="0"/>
              <a:t> yang </a:t>
            </a:r>
            <a:r>
              <a:rPr lang="en-US" sz="2800" dirty="0" err="1"/>
              <a:t>digulirkan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Provinsi</a:t>
            </a:r>
            <a:r>
              <a:rPr lang="en-US" sz="2800" dirty="0"/>
              <a:t> </a:t>
            </a:r>
            <a:r>
              <a:rPr lang="en-US" sz="2800" dirty="0" err="1"/>
              <a:t>Jawa</a:t>
            </a:r>
            <a:r>
              <a:rPr lang="en-US" sz="2800" dirty="0"/>
              <a:t> </a:t>
            </a:r>
            <a:r>
              <a:rPr lang="en-US" sz="2800" dirty="0" err="1"/>
              <a:t>Timur</a:t>
            </a:r>
            <a:r>
              <a:rPr lang="en-US" sz="2800" dirty="0"/>
              <a:t>;</a:t>
            </a:r>
          </a:p>
          <a:p>
            <a:pPr>
              <a:defRPr/>
            </a:pPr>
            <a:r>
              <a:rPr lang="en-US" sz="2800" dirty="0" err="1"/>
              <a:t>Melaksanakan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administrasi</a:t>
            </a:r>
            <a:r>
              <a:rPr lang="en-US" sz="2800" dirty="0"/>
              <a:t> </a:t>
            </a:r>
            <a:r>
              <a:rPr lang="en-US" sz="2800" dirty="0" err="1"/>
              <a:t>pembukuan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/dana </a:t>
            </a:r>
            <a:r>
              <a:rPr lang="en-US" sz="2800" dirty="0" err="1"/>
              <a:t>kredit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 smtClean="0"/>
              <a:t>rofessional</a:t>
            </a:r>
            <a:r>
              <a:rPr lang="en-US" sz="2800" dirty="0"/>
              <a:t>;</a:t>
            </a:r>
          </a:p>
          <a:p>
            <a:pPr>
              <a:defRPr/>
            </a:pPr>
            <a:r>
              <a:rPr lang="en-US" sz="2800" dirty="0" err="1"/>
              <a:t>Petani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tambah</a:t>
            </a:r>
            <a:r>
              <a:rPr lang="en-US" sz="2800" dirty="0"/>
              <a:t> </a:t>
            </a:r>
            <a:r>
              <a:rPr lang="en-US" sz="2800" dirty="0" err="1"/>
              <a:t>usaaha</a:t>
            </a:r>
            <a:r>
              <a:rPr lang="en-US" sz="2800" dirty="0"/>
              <a:t> </a:t>
            </a:r>
            <a:r>
              <a:rPr lang="en-US" sz="2800" dirty="0" err="1"/>
              <a:t>tani</a:t>
            </a:r>
            <a:r>
              <a:rPr lang="en-US" sz="2800" dirty="0"/>
              <a:t> yang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hilir</a:t>
            </a:r>
            <a:endParaRPr lang="en-US" sz="2800" dirty="0"/>
          </a:p>
          <a:p>
            <a:pPr marL="594966" indent="-594966">
              <a:spcAft>
                <a:spcPts val="661"/>
              </a:spcAft>
              <a:buFont typeface="Wingdings" pitchFamily="2" charset="2"/>
              <a:buChar char="Ø"/>
              <a:defRPr/>
            </a:pPr>
            <a:endParaRPr lang="en-US" sz="2800" dirty="0"/>
          </a:p>
          <a:p>
            <a:pPr marL="594966" indent="-594966">
              <a:spcBef>
                <a:spcPct val="0"/>
              </a:spcBef>
              <a:buNone/>
              <a:defRPr/>
            </a:pPr>
            <a:endParaRPr lang="en-US" dirty="0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892056" y="514477"/>
            <a:ext cx="8016405" cy="906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b="1" dirty="0" smtClean="0">
                <a:latin typeface="Palatino Linotype" pitchFamily="18" charset="0"/>
              </a:rPr>
              <a:t>TUJUAN PROGRAM HULU HILIR AGROMARIT</a:t>
            </a:r>
            <a:r>
              <a:rPr lang="id-ID" sz="2646" b="1" dirty="0" smtClean="0">
                <a:latin typeface="Palatino Linotype" pitchFamily="18" charset="0"/>
              </a:rPr>
              <a:t>I</a:t>
            </a:r>
            <a:r>
              <a:rPr lang="en-US" sz="2646" b="1" dirty="0" smtClean="0">
                <a:latin typeface="Palatino Linotype" pitchFamily="18" charset="0"/>
              </a:rPr>
              <a:t>M</a:t>
            </a:r>
            <a:endParaRPr lang="en-US" sz="2646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77E4A3-BA66-475A-B391-68181352F7DB}" type="slidenum">
              <a:rPr lang="en-US" altLang="id-ID">
                <a:solidFill>
                  <a:srgbClr val="898989"/>
                </a:solidFill>
              </a:rPr>
              <a:pPr/>
              <a:t>26</a:t>
            </a:fld>
            <a:endParaRPr lang="en-US" altLang="id-ID">
              <a:solidFill>
                <a:srgbClr val="898989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1831" y="2484437"/>
            <a:ext cx="10439400" cy="3202505"/>
          </a:xfrm>
        </p:spPr>
        <p:txBody>
          <a:bodyPr rtlCol="0">
            <a:noAutofit/>
          </a:bodyPr>
          <a:lstStyle/>
          <a:p>
            <a:pPr marL="25200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2800" dirty="0" err="1"/>
              <a:t>Permodalan</a:t>
            </a:r>
            <a:r>
              <a:rPr lang="en-US" sz="2800" dirty="0"/>
              <a:t> program </a:t>
            </a:r>
            <a:r>
              <a:rPr lang="en-US" sz="2800" dirty="0" err="1"/>
              <a:t>hulu</a:t>
            </a:r>
            <a:r>
              <a:rPr lang="en-US" sz="2800" dirty="0"/>
              <a:t> </a:t>
            </a:r>
            <a:r>
              <a:rPr lang="en-US" sz="2800" dirty="0" err="1"/>
              <a:t>hilir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kredit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bunga</a:t>
            </a:r>
            <a:r>
              <a:rPr lang="en-US" sz="2800" dirty="0"/>
              <a:t> </a:t>
            </a:r>
            <a:r>
              <a:rPr lang="en-US" sz="2800" dirty="0" err="1"/>
              <a:t>rendah</a:t>
            </a:r>
            <a:r>
              <a:rPr lang="en-US" sz="2800" dirty="0"/>
              <a:t> (6 %/</a:t>
            </a:r>
            <a:r>
              <a:rPr lang="en-US" sz="2800" dirty="0" err="1"/>
              <a:t>tahun</a:t>
            </a:r>
            <a:r>
              <a:rPr lang="en-US" sz="2800" dirty="0"/>
              <a:t>)</a:t>
            </a:r>
          </a:p>
          <a:p>
            <a:pPr marL="25200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2800" dirty="0"/>
              <a:t>Dana </a:t>
            </a:r>
            <a:r>
              <a:rPr lang="en-US" sz="2800" dirty="0" err="1"/>
              <a:t>kredit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anggaran</a:t>
            </a:r>
            <a:r>
              <a:rPr lang="en-US" sz="2800" dirty="0"/>
              <a:t> APBD </a:t>
            </a:r>
            <a:r>
              <a:rPr lang="en-US" sz="2800" dirty="0" err="1"/>
              <a:t>Provinsi</a:t>
            </a:r>
            <a:r>
              <a:rPr lang="en-US" sz="2800" dirty="0"/>
              <a:t> </a:t>
            </a:r>
            <a:r>
              <a:rPr lang="en-US" sz="2800" dirty="0" err="1"/>
              <a:t>Jawa</a:t>
            </a:r>
            <a:r>
              <a:rPr lang="en-US" sz="2800" dirty="0"/>
              <a:t> </a:t>
            </a:r>
            <a:r>
              <a:rPr lang="en-US" sz="2800" dirty="0" err="1"/>
              <a:t>Timur</a:t>
            </a:r>
            <a:r>
              <a:rPr lang="en-US" sz="2800" dirty="0"/>
              <a:t> yang </a:t>
            </a:r>
            <a:r>
              <a:rPr lang="en-US" sz="2800" dirty="0" err="1"/>
              <a:t>disalurkan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Bank </a:t>
            </a:r>
            <a:r>
              <a:rPr lang="en-US" sz="2800" dirty="0" err="1"/>
              <a:t>Jatim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Bank UMKM </a:t>
            </a:r>
            <a:r>
              <a:rPr lang="en-US" sz="2800" dirty="0" err="1"/>
              <a:t>Jatim</a:t>
            </a:r>
            <a:r>
              <a:rPr lang="en-US" sz="2800" dirty="0"/>
              <a:t>.</a:t>
            </a:r>
          </a:p>
          <a:p>
            <a:pPr marL="25200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2800" b="1" dirty="0" err="1"/>
              <a:t>Kredit</a:t>
            </a:r>
            <a:r>
              <a:rPr lang="en-US" sz="2800" b="1" dirty="0"/>
              <a:t> </a:t>
            </a:r>
            <a:r>
              <a:rPr lang="en-US" sz="2800" b="1" dirty="0" err="1"/>
              <a:t>Hulu</a:t>
            </a:r>
            <a:r>
              <a:rPr lang="en-US" sz="2800" b="1" dirty="0"/>
              <a:t> </a:t>
            </a:r>
            <a:r>
              <a:rPr lang="en-US" sz="2800" b="1" dirty="0" err="1"/>
              <a:t>Hilir</a:t>
            </a:r>
            <a:r>
              <a:rPr lang="en-US" sz="2800" b="1" dirty="0"/>
              <a:t> Agro </a:t>
            </a:r>
            <a:r>
              <a:rPr lang="en-US" sz="2800" b="1" dirty="0" err="1"/>
              <a:t>Maritim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dirty="0" err="1"/>
              <a:t>kredit</a:t>
            </a:r>
            <a:r>
              <a:rPr lang="en-US" sz="2800" dirty="0"/>
              <a:t> </a:t>
            </a:r>
            <a:r>
              <a:rPr lang="en-US" sz="2800" dirty="0" err="1"/>
              <a:t>investasi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modal </a:t>
            </a:r>
            <a:r>
              <a:rPr lang="en-US" sz="2800" dirty="0" err="1"/>
              <a:t>kerja</a:t>
            </a:r>
            <a:r>
              <a:rPr lang="en-US" sz="2800" dirty="0"/>
              <a:t> yang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id-ID" sz="2800" dirty="0"/>
              <a:t>Koperasi/</a:t>
            </a:r>
            <a:r>
              <a:rPr lang="en-US" sz="2800" dirty="0" err="1"/>
              <a:t>Gapoktan</a:t>
            </a:r>
            <a:r>
              <a:rPr lang="en-US" sz="2800" dirty="0"/>
              <a:t>/</a:t>
            </a:r>
            <a:r>
              <a:rPr lang="en-US" sz="2800" dirty="0" err="1"/>
              <a:t>Kelompok</a:t>
            </a:r>
            <a:r>
              <a:rPr lang="en-US" sz="2800" dirty="0"/>
              <a:t>/</a:t>
            </a:r>
            <a:r>
              <a:rPr lang="en-US" sz="2800" dirty="0" err="1"/>
              <a:t>Petani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agribisnis</a:t>
            </a:r>
            <a:endParaRPr lang="en-US" sz="2800" dirty="0"/>
          </a:p>
          <a:p>
            <a:pPr marL="594966" indent="-594966">
              <a:spcAft>
                <a:spcPts val="661"/>
              </a:spcAft>
              <a:buFont typeface="Wingdings" pitchFamily="2" charset="2"/>
              <a:buChar char="Ø"/>
              <a:defRPr/>
            </a:pPr>
            <a:endParaRPr lang="en-US" sz="2800" dirty="0"/>
          </a:p>
          <a:p>
            <a:pPr marL="594966" indent="-594966">
              <a:spcBef>
                <a:spcPct val="0"/>
              </a:spcBef>
              <a:buNone/>
              <a:defRPr/>
            </a:pPr>
            <a:endParaRPr lang="en-US" sz="2800" dirty="0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892056" y="514477"/>
            <a:ext cx="8016405" cy="906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b="1" dirty="0">
                <a:latin typeface="Palatino Linotype" pitchFamily="18" charset="0"/>
              </a:rPr>
              <a:t>PERMODALAN PROGRAM HULU HILIR AGROMARIT</a:t>
            </a:r>
            <a:r>
              <a:rPr lang="id-ID" sz="2646" b="1" dirty="0">
                <a:latin typeface="Palatino Linotype" pitchFamily="18" charset="0"/>
              </a:rPr>
              <a:t>I</a:t>
            </a:r>
            <a:r>
              <a:rPr lang="en-US" sz="2646" b="1" dirty="0">
                <a:latin typeface="Palatino Linotype" pitchFamily="18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758D8F-0727-4ADF-932A-B1F21E8A1578}" type="slidenum">
              <a:rPr lang="en-US" altLang="id-ID">
                <a:solidFill>
                  <a:srgbClr val="898989"/>
                </a:solidFill>
              </a:rPr>
              <a:pPr/>
              <a:t>27</a:t>
            </a:fld>
            <a:endParaRPr lang="en-US" altLang="id-ID">
              <a:solidFill>
                <a:srgbClr val="898989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431" y="1700443"/>
            <a:ext cx="10820400" cy="489879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/>
              <a:t>Program Hulu </a:t>
            </a:r>
            <a:r>
              <a:rPr lang="en-US" sz="2800" dirty="0" err="1"/>
              <a:t>Hilir</a:t>
            </a:r>
            <a:r>
              <a:rPr lang="en-US" sz="2800" dirty="0"/>
              <a:t> Sub </a:t>
            </a:r>
            <a:r>
              <a:rPr lang="en-US" sz="2800" dirty="0" err="1"/>
              <a:t>Sekor</a:t>
            </a:r>
            <a:r>
              <a:rPr lang="en-US" sz="2800" dirty="0"/>
              <a:t> Perkebunan </a:t>
            </a:r>
            <a:r>
              <a:rPr lang="en-US" sz="2800" dirty="0" err="1"/>
              <a:t>dipergunakan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komiditi</a:t>
            </a:r>
            <a:r>
              <a:rPr lang="en-US" sz="2800" dirty="0"/>
              <a:t> kopi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kakao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 err="1"/>
              <a:t>Pinjaman</a:t>
            </a:r>
            <a:r>
              <a:rPr lang="en-US" sz="2800" dirty="0"/>
              <a:t>/</a:t>
            </a:r>
            <a:r>
              <a:rPr lang="en-US" sz="2800" dirty="0" err="1"/>
              <a:t>Pembiayaan</a:t>
            </a:r>
            <a:r>
              <a:rPr lang="en-US" sz="2800" dirty="0"/>
              <a:t>,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modal </a:t>
            </a:r>
            <a:r>
              <a:rPr lang="en-US" sz="2800" dirty="0" err="1"/>
              <a:t>kerja</a:t>
            </a:r>
            <a:r>
              <a:rPr lang="en-US" sz="2800" dirty="0"/>
              <a:t> di on farm,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r>
              <a:rPr lang="en-US" sz="2800" dirty="0"/>
              <a:t> </a:t>
            </a:r>
            <a:r>
              <a:rPr lang="en-US" sz="2800" dirty="0" err="1"/>
              <a:t>pengolahan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penyediaan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baku</a:t>
            </a:r>
            <a:r>
              <a:rPr lang="en-US" sz="2800" dirty="0"/>
              <a:t>. </a:t>
            </a:r>
          </a:p>
          <a:p>
            <a:pPr>
              <a:defRPr/>
            </a:pPr>
            <a:r>
              <a:rPr lang="en-US" sz="2800" dirty="0" err="1"/>
              <a:t>Pengelolaan</a:t>
            </a:r>
            <a:r>
              <a:rPr lang="en-US" sz="2800" dirty="0"/>
              <a:t> dana </a:t>
            </a:r>
            <a:r>
              <a:rPr lang="en-US" sz="2800" dirty="0" err="1"/>
              <a:t>pinjaman</a:t>
            </a:r>
            <a:r>
              <a:rPr lang="en-US" sz="2800" dirty="0"/>
              <a:t>/</a:t>
            </a:r>
            <a:r>
              <a:rPr lang="en-US" sz="2800" dirty="0" err="1"/>
              <a:t>pembiayaan</a:t>
            </a:r>
            <a:r>
              <a:rPr lang="en-US" sz="2800" dirty="0"/>
              <a:t>,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Gabungan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Koperasi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 err="1"/>
              <a:t>Kredit</a:t>
            </a:r>
            <a:r>
              <a:rPr lang="en-US" sz="2800" dirty="0"/>
              <a:t> </a:t>
            </a:r>
            <a:r>
              <a:rPr lang="en-US" sz="2800" dirty="0" err="1"/>
              <a:t>disalurkan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Bank Pembangunan Daerah </a:t>
            </a:r>
            <a:r>
              <a:rPr lang="en-US" sz="2800" dirty="0" err="1"/>
              <a:t>Jawa</a:t>
            </a:r>
            <a:r>
              <a:rPr lang="en-US" sz="2800" dirty="0"/>
              <a:t> </a:t>
            </a:r>
            <a:r>
              <a:rPr lang="en-US" sz="2800" dirty="0" err="1"/>
              <a:t>Timur</a:t>
            </a:r>
            <a:r>
              <a:rPr lang="en-US" sz="2800" dirty="0"/>
              <a:t> </a:t>
            </a:r>
            <a:r>
              <a:rPr lang="en-US" sz="2800" dirty="0" err="1"/>
              <a:t>Tbk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Bank UMKM</a:t>
            </a:r>
          </a:p>
          <a:p>
            <a:pPr>
              <a:defRPr/>
            </a:pPr>
            <a:r>
              <a:rPr lang="en-US" sz="2800" dirty="0" err="1"/>
              <a:t>Agunan</a:t>
            </a:r>
            <a:r>
              <a:rPr lang="en-US" sz="2800" dirty="0"/>
              <a:t> 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agunan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</a:t>
            </a:r>
            <a:r>
              <a:rPr lang="en-US" sz="2800" dirty="0" err="1"/>
              <a:t>milik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Gabungan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Koperasi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</a:t>
            </a:r>
            <a:r>
              <a:rPr lang="en-US" sz="2800" dirty="0" err="1"/>
              <a:t>milik</a:t>
            </a:r>
            <a:r>
              <a:rPr lang="en-US" sz="2800" dirty="0"/>
              <a:t> </a:t>
            </a:r>
            <a:r>
              <a:rPr lang="en-US" sz="2800" dirty="0" err="1"/>
              <a:t>Pengurus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Gabungan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Koperasi</a:t>
            </a:r>
            <a:r>
              <a:rPr lang="en-US" sz="2800" dirty="0"/>
              <a:t>. </a:t>
            </a:r>
          </a:p>
          <a:p>
            <a:pPr marL="594966" indent="-594966">
              <a:spcBef>
                <a:spcPct val="0"/>
              </a:spcBef>
              <a:buNone/>
              <a:defRPr/>
            </a:pPr>
            <a:endParaRPr lang="en-US" sz="2800" dirty="0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892056" y="514477"/>
            <a:ext cx="8016405" cy="499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b="1" dirty="0">
                <a:latin typeface="Palatino Linotype" pitchFamily="18" charset="0"/>
              </a:rPr>
              <a:t>PROGRAM HULU HILIR PERKEBUNAN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6969-7B2F-4386-A4A3-8CCADDC391A3}" type="slidenum">
              <a:rPr lang="en-US" altLang="id-ID" smtClean="0"/>
              <a:pPr/>
              <a:t>28</a:t>
            </a:fld>
            <a:endParaRPr lang="en-US" altLang="id-ID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00600"/>
              </p:ext>
            </p:extLst>
          </p:nvPr>
        </p:nvGraphicFramePr>
        <p:xfrm>
          <a:off x="1672432" y="1931174"/>
          <a:ext cx="8686799" cy="4972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606"/>
                <a:gridCol w="2460188"/>
                <a:gridCol w="3019318"/>
                <a:gridCol w="2523687"/>
              </a:tblGrid>
              <a:tr h="57231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No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>
                          <a:effectLst/>
                        </a:rPr>
                        <a:t>Kabupaten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Kelompok Tani Kopi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Kelompok Tani Kakao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Bondowoso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-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Situbondo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-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3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Jember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</a:rPr>
                        <a:t>-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4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Banyuwangi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-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5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Probolinggo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-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6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Malang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7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Pasuruan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-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8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Lumajang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-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9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Mojokerto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-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10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Blitar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-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Kediri 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-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Tulungagung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13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u="none" strike="noStrike">
                          <a:effectLst/>
                        </a:rPr>
                        <a:t>Madiun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JUMLAH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5231" y="514477"/>
            <a:ext cx="9601200" cy="906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646" b="1" dirty="0" smtClean="0">
                <a:latin typeface="Palatino Linotype" pitchFamily="18" charset="0"/>
              </a:rPr>
              <a:t>KELOMPOK TANI PELAKSANA PROGRAM</a:t>
            </a:r>
            <a:r>
              <a:rPr lang="en-US" sz="2646" b="1" dirty="0" smtClean="0">
                <a:latin typeface="Palatino Linotype" pitchFamily="18" charset="0"/>
              </a:rPr>
              <a:t> </a:t>
            </a:r>
            <a:r>
              <a:rPr lang="en-US" sz="2646" b="1" dirty="0">
                <a:latin typeface="Palatino Linotype" pitchFamily="18" charset="0"/>
              </a:rPr>
              <a:t>HULU </a:t>
            </a:r>
            <a:r>
              <a:rPr lang="en-US" sz="2646" b="1" dirty="0" smtClean="0">
                <a:latin typeface="Palatino Linotype" pitchFamily="18" charset="0"/>
              </a:rPr>
              <a:t>HILIR</a:t>
            </a:r>
            <a:endParaRPr lang="id-ID" sz="2646" b="1" dirty="0" smtClean="0">
              <a:latin typeface="Palatino Linotyp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646" b="1" dirty="0" smtClean="0">
                <a:latin typeface="Palatino Linotype" pitchFamily="18" charset="0"/>
              </a:rPr>
              <a:t>SEKTOR </a:t>
            </a:r>
            <a:r>
              <a:rPr lang="en-US" sz="2646" b="1" dirty="0" smtClean="0">
                <a:latin typeface="Palatino Linotype" pitchFamily="18" charset="0"/>
              </a:rPr>
              <a:t>PERKEBUNAN</a:t>
            </a:r>
            <a:r>
              <a:rPr lang="id-ID" sz="2646" b="1" dirty="0" smtClean="0">
                <a:latin typeface="Palatino Linotype" pitchFamily="18" charset="0"/>
              </a:rPr>
              <a:t> TAHUN 2019</a:t>
            </a:r>
            <a:endParaRPr lang="en-US" sz="2646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cap="all" dirty="0" err="1"/>
              <a:t>kelompok</a:t>
            </a:r>
            <a:r>
              <a:rPr lang="en-US" sz="4800" cap="all" dirty="0"/>
              <a:t> </a:t>
            </a:r>
            <a:r>
              <a:rPr lang="en-US" sz="4800" cap="all" dirty="0" err="1"/>
              <a:t>pelaksanaprogram</a:t>
            </a:r>
            <a:r>
              <a:rPr lang="en-US" sz="4800" cap="all" dirty="0"/>
              <a:t> </a:t>
            </a:r>
            <a:r>
              <a:rPr lang="en-US" sz="4800" cap="all" dirty="0" err="1"/>
              <a:t>hulu-hilir</a:t>
            </a:r>
            <a:r>
              <a:rPr lang="en-US" sz="4800" cap="all" dirty="0"/>
              <a:t> kopi &amp;</a:t>
            </a:r>
            <a:r>
              <a:rPr lang="en-US" sz="4800" cap="all" dirty="0" err="1"/>
              <a:t>kakao</a:t>
            </a:r>
            <a:r>
              <a:rPr lang="en-US" sz="4800" cap="all" dirty="0"/>
              <a:t> </a:t>
            </a:r>
            <a:r>
              <a:rPr lang="en-US" sz="4800" cap="all" dirty="0" err="1"/>
              <a:t>tahun</a:t>
            </a:r>
            <a:r>
              <a:rPr lang="en-US" sz="4800" cap="all" dirty="0"/>
              <a:t> </a:t>
            </a:r>
            <a:r>
              <a:rPr lang="en-US" sz="4800" cap="all" dirty="0" smtClean="0"/>
              <a:t>2019</a:t>
            </a:r>
            <a:r>
              <a:rPr lang="en-US" sz="4800" cap="all" dirty="0"/>
              <a:t/>
            </a:r>
            <a:br>
              <a:rPr lang="en-US" sz="4800" cap="all" dirty="0"/>
            </a:b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AA9-7535-4561-BF53-CC6899F62D0A}" type="slidenum">
              <a:rPr lang="en-US" altLang="id-ID" smtClean="0"/>
              <a:pPr/>
              <a:t>29</a:t>
            </a:fld>
            <a:endParaRPr lang="en-US" altLang="id-ID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134750"/>
              </p:ext>
            </p:extLst>
          </p:nvPr>
        </p:nvGraphicFramePr>
        <p:xfrm>
          <a:off x="743182" y="1874837"/>
          <a:ext cx="10363199" cy="538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0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/>
        </p:nvSpPr>
        <p:spPr bwMode="auto">
          <a:xfrm>
            <a:off x="1214835" y="6094988"/>
            <a:ext cx="9685834" cy="44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8" tIns="50395" rIns="100788" bIns="5039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id-ID" altLang="id-ID" sz="2646">
              <a:solidFill>
                <a:srgbClr val="000000"/>
              </a:solidFill>
              <a:latin typeface="Mistral" panose="03090702030407020403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08537" y="750994"/>
            <a:ext cx="8740874" cy="745176"/>
          </a:xfrm>
          <a:prstGeom prst="rect">
            <a:avLst/>
          </a:prstGeom>
          <a:solidFill>
            <a:srgbClr val="00B050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0788" tIns="50395" rIns="100788" bIns="50395" anchor="ctr"/>
          <a:lstStyle/>
          <a:p>
            <a:pPr algn="ctr">
              <a:buFont typeface="Arial" charset="0"/>
              <a:buNone/>
              <a:defRPr/>
            </a:pPr>
            <a:r>
              <a:rPr lang="id-ID" sz="2646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ZONA PEMBANGUNAN PERKEBUNAN DI JAWA TIMUR</a:t>
            </a:r>
          </a:p>
        </p:txBody>
      </p:sp>
      <p:pic>
        <p:nvPicPr>
          <p:cNvPr id="5124" name="Picture 6" descr="C:\Users\User\Documents\cover\PicZonaFix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87" y="1884670"/>
            <a:ext cx="7323436" cy="425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ffee-beans-plant.pn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-151519" y="586040"/>
            <a:ext cx="4516030" cy="3093171"/>
          </a:xfrm>
          <a:prstGeom prst="rect">
            <a:avLst/>
          </a:prstGeom>
        </p:spPr>
      </p:pic>
      <p:sp>
        <p:nvSpPr>
          <p:cNvPr id="24578" name="Rectangle 9"/>
          <p:cNvSpPr txBox="1">
            <a:spLocks noGrp="1" noChangeArrowheads="1"/>
          </p:cNvSpPr>
          <p:nvPr/>
        </p:nvSpPr>
        <p:spPr bwMode="auto">
          <a:xfrm>
            <a:off x="4058748" y="6526917"/>
            <a:ext cx="3761766" cy="4454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1169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2" descr="C:\Users\User\Pictures\Perkb\Ucapan-Terima-Kasih-dan-Uang-Dari-Arm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032" y="1204432"/>
            <a:ext cx="10301620" cy="50115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467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48E7BBA-8710-4E4E-B99D-7163D5E483AE}" type="slidenum">
              <a:rPr lang="en-US" altLang="id-ID"/>
              <a:pPr/>
              <a:t>4</a:t>
            </a:fld>
            <a:endParaRPr lang="en-US" altLang="id-ID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9316" y="292238"/>
            <a:ext cx="8956115" cy="79971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id-ID" sz="3086" b="1" dirty="0">
                <a:latin typeface="Berlin Sans FB Demi" pitchFamily="34" charset="0"/>
              </a:rPr>
              <a:t>PENGUSAHAAN PERKEBUNAN DI JAWA TIMUR</a:t>
            </a:r>
          </a:p>
        </p:txBody>
      </p:sp>
      <p:graphicFrame>
        <p:nvGraphicFramePr>
          <p:cNvPr id="1026" name="Object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8632414"/>
              </p:ext>
            </p:extLst>
          </p:nvPr>
        </p:nvGraphicFramePr>
        <p:xfrm>
          <a:off x="681831" y="1349192"/>
          <a:ext cx="10591799" cy="591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3" imgW="8029643" imgH="4924335" progId="">
                  <p:embed/>
                </p:oleObj>
              </mc:Choice>
              <mc:Fallback>
                <p:oleObj name="Worksheet" r:id="rId3" imgW="8029643" imgH="4924335" progId="">
                  <p:embed/>
                  <p:pic>
                    <p:nvPicPr>
                      <p:cNvPr id="0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" y="1349192"/>
                        <a:ext cx="10591799" cy="5913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10431" y="1874837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" name="Subtitle 2"/>
          <p:cNvSpPr>
            <a:spLocks noGrp="1"/>
          </p:cNvSpPr>
          <p:nvPr/>
        </p:nvSpPr>
        <p:spPr bwMode="auto">
          <a:xfrm>
            <a:off x="1319830" y="6318979"/>
            <a:ext cx="9064610" cy="98870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eterangan</a:t>
            </a:r>
            <a:r>
              <a:rPr lang="id-ID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Komoditi Lain – Lain :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Merah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d-I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Karet, Teh, Kapok Randu, Serat Karung, Jarak,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id-I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id-I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Kenanga, dll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35325" y="208242"/>
            <a:ext cx="8956115" cy="7997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3086" b="1" dirty="0">
                <a:latin typeface="Berlin Sans FB Demi" pitchFamily="34" charset="0"/>
              </a:rPr>
              <a:t>AREAL DAN PRODUKSI PERKEBUNAN JAWA TIMUR</a:t>
            </a:r>
            <a:endParaRPr lang="en-US" sz="3086" b="1" dirty="0">
              <a:latin typeface="Berlin Sans FB Dem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086" b="1" dirty="0">
                <a:latin typeface="Berlin Sans FB Demi" pitchFamily="34" charset="0"/>
              </a:rPr>
              <a:t>TAHUN </a:t>
            </a:r>
            <a:r>
              <a:rPr lang="en-US" sz="3086" b="1" dirty="0" smtClean="0">
                <a:latin typeface="Berlin Sans FB Demi" pitchFamily="34" charset="0"/>
              </a:rPr>
              <a:t>201</a:t>
            </a:r>
            <a:r>
              <a:rPr lang="id-ID" sz="3086" b="1" dirty="0" smtClean="0">
                <a:latin typeface="Berlin Sans FB Demi" pitchFamily="34" charset="0"/>
              </a:rPr>
              <a:t>8</a:t>
            </a:r>
            <a:endParaRPr lang="id-ID" sz="3086" b="1" dirty="0">
              <a:latin typeface="Berlin Sans FB Demi" pitchFamily="3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22FB8D-65E6-496E-BD8F-361865E57199}" type="slidenum">
              <a:rPr lang="en-US" altLang="id-ID"/>
              <a:pPr/>
              <a:t>5</a:t>
            </a:fld>
            <a:endParaRPr lang="en-US" alt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16076" y="1319443"/>
          <a:ext cx="8968364" cy="4870037"/>
        </p:xfrm>
        <a:graphic>
          <a:graphicData uri="http://schemas.openxmlformats.org/drawingml/2006/table">
            <a:tbl>
              <a:tblPr/>
              <a:tblGrid>
                <a:gridCol w="873027"/>
                <a:gridCol w="2896166"/>
                <a:gridCol w="1851532"/>
                <a:gridCol w="1859798"/>
                <a:gridCol w="1487841"/>
              </a:tblGrid>
              <a:tr h="4224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Komoditi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Luas Areal 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Produksi 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Protas (Kg/Ha)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1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(Ha)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(Ton)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Tebu  (GKP) </a:t>
                      </a:r>
                    </a:p>
                  </a:txBody>
                  <a:tcPr marL="10498" marR="10498" marT="10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196.048</a:t>
                      </a:r>
                    </a:p>
                  </a:txBody>
                  <a:tcPr marL="10498" marR="10498" marT="10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1.010.447</a:t>
                      </a:r>
                    </a:p>
                  </a:txBody>
                  <a:tcPr marL="10498" marR="10498" marT="10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5.154</a:t>
                      </a:r>
                    </a:p>
                  </a:txBody>
                  <a:tcPr marL="10498" marR="10498" marT="10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3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Tembakau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101.098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99.345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983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3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Kopi 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106.101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64.711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791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3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Kakao 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58.019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33.146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872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3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 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Kelapa 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280.016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253.904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1.321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06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Jambu mete 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47.170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16.208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3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Cengkeh 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45.824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10.874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403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24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Lain - Lain 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155.191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200.494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902</a:t>
                      </a:r>
                    </a:p>
                  </a:txBody>
                  <a:tcPr marL="10498" marR="10498" marT="105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2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Jumlah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989.468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1.689.130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498" marR="10498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35325" y="208242"/>
            <a:ext cx="8956115" cy="7997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3086" b="1" dirty="0">
                <a:latin typeface="Berlin Sans FB Demi" pitchFamily="34" charset="0"/>
              </a:rPr>
              <a:t>AREAL PERKEBUNAN </a:t>
            </a:r>
            <a:r>
              <a:rPr lang="en-US" sz="3086" b="1" dirty="0">
                <a:latin typeface="Berlin Sans FB Demi" pitchFamily="34" charset="0"/>
              </a:rPr>
              <a:t>PER JENIS USAHA (2</a:t>
            </a:r>
            <a:r>
              <a:rPr lang="id-ID" sz="3086" b="1" dirty="0" smtClean="0">
                <a:latin typeface="Berlin Sans FB Demi" pitchFamily="34" charset="0"/>
              </a:rPr>
              <a:t>01</a:t>
            </a:r>
            <a:r>
              <a:rPr lang="en-US" sz="3086" b="1" dirty="0">
                <a:latin typeface="Berlin Sans FB Demi" pitchFamily="34" charset="0"/>
              </a:rPr>
              <a:t>8</a:t>
            </a:r>
            <a:r>
              <a:rPr lang="en-US" sz="3086" b="1" dirty="0" smtClean="0">
                <a:latin typeface="Berlin Sans FB Demi" pitchFamily="34" charset="0"/>
              </a:rPr>
              <a:t>) </a:t>
            </a:r>
            <a:endParaRPr lang="id-ID" sz="3086" b="1" dirty="0">
              <a:latin typeface="Berlin Sans FB Demi" pitchFamily="34" charset="0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389544-35BB-4953-A1F4-C28AAC8EEF93}" type="slidenum">
              <a:rPr lang="en-US" altLang="id-ID"/>
              <a:pPr/>
              <a:t>6</a:t>
            </a:fld>
            <a:endParaRPr lang="en-US" altLang="id-ID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94822" y="1240697"/>
          <a:ext cx="8889614" cy="507828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17028"/>
                <a:gridCol w="2251318"/>
                <a:gridCol w="1480317"/>
                <a:gridCol w="1480317"/>
                <a:gridCol w="1480317"/>
                <a:gridCol w="1480317"/>
              </a:tblGrid>
              <a:tr h="3173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0500" marR="10500" marT="10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Komoditi</a:t>
                      </a:r>
                    </a:p>
                  </a:txBody>
                  <a:tcPr marL="10500" marR="10500" marT="10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LUAS AREAL (HA)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PR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PTPN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PBS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Jumlah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Tebu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191.028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18.412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656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210.096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-Gula Kristal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176.980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18.412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656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196.048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-Gula Merah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14.048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14.048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Tembakau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101.098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101.098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Kopi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66.108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20.619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19.374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106.101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-Arabika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15.095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7.172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22.471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-Robusta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51.012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13.447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19.171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83.630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Kakao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41.207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12.229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4.583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58.019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Cengkeh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39.489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2.285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4.050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45.824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Jambu Mete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47.170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47.170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Kelapa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275.760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1.907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2.349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280.016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Lain-Lain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99.134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21.115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20.894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141.143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Jumlah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860.993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76.567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51.907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989.468</a:t>
                      </a:r>
                    </a:p>
                  </a:txBody>
                  <a:tcPr marL="10500" marR="10500" marT="10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(87,02 %)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(7,74 %)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5,24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%)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35325" y="208242"/>
            <a:ext cx="8956115" cy="7997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86" b="1" dirty="0">
                <a:latin typeface="Berlin Sans FB Demi" pitchFamily="34" charset="0"/>
              </a:rPr>
              <a:t>PRODUKSI</a:t>
            </a:r>
            <a:r>
              <a:rPr lang="id-ID" sz="3086" b="1" dirty="0">
                <a:latin typeface="Berlin Sans FB Demi" pitchFamily="34" charset="0"/>
              </a:rPr>
              <a:t> PERKEBUNAN </a:t>
            </a:r>
            <a:r>
              <a:rPr lang="en-US" sz="3086" b="1" dirty="0">
                <a:latin typeface="Berlin Sans FB Demi" pitchFamily="34" charset="0"/>
              </a:rPr>
              <a:t>PER JENIS USAHA (</a:t>
            </a:r>
            <a:r>
              <a:rPr lang="en-US" sz="3086" b="1" dirty="0" smtClean="0">
                <a:latin typeface="Berlin Sans FB Demi" pitchFamily="34" charset="0"/>
              </a:rPr>
              <a:t>2018) </a:t>
            </a:r>
            <a:endParaRPr lang="id-ID" sz="3086" b="1" dirty="0">
              <a:latin typeface="Berlin Sans FB Demi" pitchFamily="34" charset="0"/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27389A-88F8-401B-8454-2B37F4DC01E2}" type="slidenum">
              <a:rPr lang="en-US" altLang="id-ID"/>
              <a:pPr/>
              <a:t>7</a:t>
            </a:fld>
            <a:endParaRPr lang="en-US" alt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94822" y="1240697"/>
          <a:ext cx="8889619" cy="4761540"/>
        </p:xfrm>
        <a:graphic>
          <a:graphicData uri="http://schemas.openxmlformats.org/drawingml/2006/table">
            <a:tbl>
              <a:tblPr/>
              <a:tblGrid>
                <a:gridCol w="842174"/>
                <a:gridCol w="2058649"/>
                <a:gridCol w="1497199"/>
                <a:gridCol w="1497199"/>
                <a:gridCol w="1497199"/>
                <a:gridCol w="1497199"/>
              </a:tblGrid>
              <a:tr h="3174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0500" marR="10500" marT="10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Komoditi</a:t>
                      </a:r>
                    </a:p>
                  </a:txBody>
                  <a:tcPr marL="10500" marR="10500" marT="10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PRODUKSI (TON)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4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PTPN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PBS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JUMLAH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Tebu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1.021.186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82.667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3.028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1.106.881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-Gulah Kristal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924.752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82.667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3.028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1.010.447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-Gula Merah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96.434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96.434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Tembakau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99.345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99.345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Kopi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37.100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14.316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13.295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64.711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-Arabika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6.083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5.747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11.972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-Robusta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31.017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8.569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13.153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52.739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Kakao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19.063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10.964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3.120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33.146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Cengkeh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9.202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1.201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10.874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Jambu Mete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16.208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16.208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Kelapa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250.654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1.318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1.932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253.904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Lain-Lain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63.005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27.104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13.951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104.060</a:t>
                      </a:r>
                    </a:p>
                  </a:txBody>
                  <a:tcPr marL="10500" marR="10500" marT="10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174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Jumlah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1.515.763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136.840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36.527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1.689.130</a:t>
                      </a:r>
                    </a:p>
                  </a:txBody>
                  <a:tcPr marL="10500" marR="10500" marT="10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7768" y="177725"/>
            <a:ext cx="6383726" cy="4994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b="1">
                <a:latin typeface="Palatino Linotype" pitchFamily="18" charset="0"/>
              </a:rPr>
              <a:t>PROGRAM KEGIATAN PRIORITAS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1837" y="2183906"/>
            <a:ext cx="1175949" cy="3443852"/>
          </a:xfrm>
          <a:prstGeom prst="rec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5" b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KOMDITI UNGGULAN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1765" y="1007956"/>
            <a:ext cx="1763924" cy="5879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/>
              <a:t>1. TEMBAKAU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39631" y="2687884"/>
            <a:ext cx="1763924" cy="5879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2. KOPI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31765" y="4031826"/>
            <a:ext cx="1763924" cy="5879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/>
              <a:t>3. KAKAO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39631" y="5711754"/>
            <a:ext cx="1763924" cy="5879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/>
              <a:t>4. TEBU</a:t>
            </a:r>
          </a:p>
        </p:txBody>
      </p:sp>
      <p:sp>
        <p:nvSpPr>
          <p:cNvPr id="11" name="Rectangular Callout 10"/>
          <p:cNvSpPr/>
          <p:nvPr/>
        </p:nvSpPr>
        <p:spPr>
          <a:xfrm rot="5400000">
            <a:off x="5393655" y="293987"/>
            <a:ext cx="1763924" cy="2687884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 err="1"/>
              <a:t>Pembenihan</a:t>
            </a:r>
            <a:endParaRPr lang="en-US" sz="1764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/>
              <a:t>   (</a:t>
            </a:r>
            <a:r>
              <a:rPr lang="en-US" sz="1764" err="1"/>
              <a:t>Nikotin</a:t>
            </a:r>
            <a:r>
              <a:rPr lang="en-US" sz="1764"/>
              <a:t> Middle &amp; Low)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 err="1"/>
              <a:t>Kemitraan</a:t>
            </a:r>
            <a:endParaRPr lang="en-US" sz="1764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 err="1"/>
              <a:t>Percontohan</a:t>
            </a:r>
            <a:endParaRPr lang="en-US" sz="1764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Rehab Pengolahan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Sertifikasi IG</a:t>
            </a:r>
          </a:p>
        </p:txBody>
      </p:sp>
      <p:sp>
        <p:nvSpPr>
          <p:cNvPr id="12" name="Rectangular Callout 11"/>
          <p:cNvSpPr/>
          <p:nvPr/>
        </p:nvSpPr>
        <p:spPr>
          <a:xfrm rot="5400000">
            <a:off x="8459522" y="4955787"/>
            <a:ext cx="1847921" cy="2687884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Pengembangan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/>
              <a:t>    Varietas Baru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Bongkar Ratoon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Rawat Ratoon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Perluasan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Mekanisasi</a:t>
            </a:r>
          </a:p>
        </p:txBody>
      </p:sp>
      <p:sp>
        <p:nvSpPr>
          <p:cNvPr id="13" name="Rectangular Callout 12"/>
          <p:cNvSpPr/>
          <p:nvPr/>
        </p:nvSpPr>
        <p:spPr>
          <a:xfrm rot="5400000">
            <a:off x="8333528" y="2057911"/>
            <a:ext cx="2099910" cy="2687884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 err="1"/>
              <a:t>Pengembangan</a:t>
            </a:r>
            <a:r>
              <a:rPr lang="en-US" sz="1764"/>
              <a:t> areal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/>
              <a:t>   </a:t>
            </a:r>
            <a:r>
              <a:rPr lang="en-US" sz="1764" err="1"/>
              <a:t>lingkar</a:t>
            </a:r>
            <a:r>
              <a:rPr lang="en-US" sz="1764"/>
              <a:t> Ijen, BTS, </a:t>
            </a:r>
            <a:r>
              <a:rPr lang="en-US" sz="1764" err="1"/>
              <a:t>Wilis</a:t>
            </a:r>
            <a:endParaRPr lang="en-US" sz="1764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 err="1"/>
              <a:t>Peningkatan</a:t>
            </a:r>
            <a:endParaRPr lang="en-US" sz="1764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/>
              <a:t>  </a:t>
            </a:r>
            <a:r>
              <a:rPr lang="en-US" sz="1764" err="1"/>
              <a:t>Produktivitas</a:t>
            </a:r>
            <a:r>
              <a:rPr lang="en-US" sz="1764"/>
              <a:t> &amp; </a:t>
            </a:r>
            <a:r>
              <a:rPr lang="en-US" sz="1764" err="1"/>
              <a:t>Kualitas</a:t>
            </a:r>
            <a:endParaRPr lang="en-US" sz="1764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 err="1"/>
              <a:t>Pasca</a:t>
            </a:r>
            <a:r>
              <a:rPr lang="en-US" sz="1764"/>
              <a:t> </a:t>
            </a:r>
            <a:r>
              <a:rPr lang="en-US" sz="1764" err="1"/>
              <a:t>Panen</a:t>
            </a:r>
            <a:endParaRPr lang="en-US" sz="1764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/>
              <a:t>    – </a:t>
            </a:r>
            <a:r>
              <a:rPr lang="en-US" sz="1764" err="1"/>
              <a:t>Alat</a:t>
            </a:r>
            <a:r>
              <a:rPr lang="en-US" sz="1764"/>
              <a:t> Pengolahan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Sertifikasi IG</a:t>
            </a:r>
          </a:p>
        </p:txBody>
      </p:sp>
      <p:sp>
        <p:nvSpPr>
          <p:cNvPr id="14" name="Rectangular Callout 13"/>
          <p:cNvSpPr/>
          <p:nvPr/>
        </p:nvSpPr>
        <p:spPr>
          <a:xfrm rot="5400000">
            <a:off x="5393655" y="3317857"/>
            <a:ext cx="1763924" cy="2687884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Pengembangan areal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/>
              <a:t>    pantai selatan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Peningkatan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/>
              <a:t>  Produktivitas &amp; Kualitas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Pasca Panen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64"/>
              <a:t>Sertifikasi IG</a:t>
            </a:r>
          </a:p>
        </p:txBody>
      </p:sp>
      <p:cxnSp>
        <p:nvCxnSpPr>
          <p:cNvPr id="22" name="Elbow Connector 21"/>
          <p:cNvCxnSpPr>
            <a:stCxn id="5" idx="3"/>
            <a:endCxn id="0" idx="1"/>
          </p:cNvCxnSpPr>
          <p:nvPr/>
        </p:nvCxnSpPr>
        <p:spPr>
          <a:xfrm flipV="1">
            <a:off x="2327786" y="1301944"/>
            <a:ext cx="503978" cy="26038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" idx="3"/>
            <a:endCxn id="0" idx="1"/>
          </p:cNvCxnSpPr>
          <p:nvPr/>
        </p:nvCxnSpPr>
        <p:spPr>
          <a:xfrm flipV="1">
            <a:off x="2327786" y="2981871"/>
            <a:ext cx="3611845" cy="923960"/>
          </a:xfrm>
          <a:prstGeom prst="bentConnector3">
            <a:avLst>
              <a:gd name="adj1" fmla="val 697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5" idx="3"/>
            <a:endCxn id="0" idx="1"/>
          </p:cNvCxnSpPr>
          <p:nvPr/>
        </p:nvCxnSpPr>
        <p:spPr>
          <a:xfrm>
            <a:off x="2327786" y="3905832"/>
            <a:ext cx="503978" cy="4199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5" idx="3"/>
            <a:endCxn id="0" idx="1"/>
          </p:cNvCxnSpPr>
          <p:nvPr/>
        </p:nvCxnSpPr>
        <p:spPr>
          <a:xfrm>
            <a:off x="2327786" y="3905831"/>
            <a:ext cx="3611845" cy="2099910"/>
          </a:xfrm>
          <a:prstGeom prst="bentConnector3">
            <a:avLst>
              <a:gd name="adj1" fmla="val 697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15761" y="1595931"/>
            <a:ext cx="1595931" cy="335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APBD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23628" y="3275858"/>
            <a:ext cx="1595931" cy="335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APBD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15761" y="4619801"/>
            <a:ext cx="1595931" cy="335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APBD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23628" y="6299728"/>
            <a:ext cx="1595931" cy="335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APBN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3790" y="177397"/>
            <a:ext cx="7620047" cy="499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646" b="1" dirty="0">
                <a:latin typeface="Berlin Sans FB Demi" pitchFamily="34" charset="0"/>
              </a:rPr>
              <a:t>STRATEGI KEBIJAKAN</a:t>
            </a:r>
            <a:endParaRPr lang="en-US" sz="2646" b="1" dirty="0">
              <a:latin typeface="Berlin Sans FB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833" y="2771880"/>
            <a:ext cx="2435895" cy="2183906"/>
          </a:xfrm>
          <a:prstGeom prst="rec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 KEBIJAKAN PELAKSANAAN </a:t>
            </a:r>
            <a:r>
              <a:rPr lang="en-US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59717" y="2603887"/>
            <a:ext cx="2015913" cy="5879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K </a:t>
            </a:r>
            <a:r>
              <a:rPr lang="en-US" b="1" dirty="0"/>
              <a:t>O P I</a:t>
            </a:r>
          </a:p>
        </p:txBody>
      </p:sp>
      <p:sp>
        <p:nvSpPr>
          <p:cNvPr id="14" name="Rectangular Callout 13"/>
          <p:cNvSpPr/>
          <p:nvPr/>
        </p:nvSpPr>
        <p:spPr>
          <a:xfrm rot="5400000">
            <a:off x="8197973" y="1259945"/>
            <a:ext cx="1175949" cy="3863834"/>
          </a:xfrm>
          <a:prstGeom prst="wedgeRectCallou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64" dirty="0"/>
              <a:t> </a:t>
            </a:r>
            <a:r>
              <a:rPr lang="id-ID" sz="1764" b="1" dirty="0"/>
              <a:t>Pengembangan kopi arabika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1764" b="1" dirty="0"/>
              <a:t> Peningkatan mutu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1764" b="1" dirty="0"/>
              <a:t> Pengembangan industri hilir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1764" b="1" dirty="0"/>
              <a:t> Sarana Pengolahan</a:t>
            </a:r>
          </a:p>
        </p:txBody>
      </p:sp>
      <p:cxnSp>
        <p:nvCxnSpPr>
          <p:cNvPr id="22" name="Elbow Connector 21"/>
          <p:cNvCxnSpPr>
            <a:stCxn id="5" idx="3"/>
          </p:cNvCxnSpPr>
          <p:nvPr/>
        </p:nvCxnSpPr>
        <p:spPr>
          <a:xfrm flipV="1">
            <a:off x="3671728" y="2897875"/>
            <a:ext cx="587975" cy="9659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5" idx="3"/>
          </p:cNvCxnSpPr>
          <p:nvPr/>
        </p:nvCxnSpPr>
        <p:spPr>
          <a:xfrm>
            <a:off x="3671728" y="3863834"/>
            <a:ext cx="587975" cy="7139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4343698" y="4283815"/>
            <a:ext cx="2015913" cy="5879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KAKAO</a:t>
            </a:r>
            <a:endParaRPr lang="en-US" b="1" dirty="0"/>
          </a:p>
        </p:txBody>
      </p:sp>
      <p:sp>
        <p:nvSpPr>
          <p:cNvPr id="47" name="Rectangular Callout 46"/>
          <p:cNvSpPr/>
          <p:nvPr/>
        </p:nvSpPr>
        <p:spPr>
          <a:xfrm rot="5400000">
            <a:off x="8329517" y="2693710"/>
            <a:ext cx="839964" cy="3863834"/>
          </a:xfrm>
          <a:prstGeom prst="wedgeRectCallou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1764" dirty="0"/>
              <a:t> </a:t>
            </a:r>
            <a:r>
              <a:rPr lang="id-ID" sz="1764" b="1" dirty="0"/>
              <a:t>Pengembangan kakao di zona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764" b="1" dirty="0"/>
              <a:t>     pantai selatan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1764" b="1" dirty="0"/>
              <a:t> Pengembangan industri hilir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427695" y="3170237"/>
            <a:ext cx="1847921" cy="2519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3" b="1" i="1" dirty="0" err="1"/>
              <a:t>Prioritas</a:t>
            </a:r>
            <a:r>
              <a:rPr lang="en-US" sz="1323" b="1" i="1" dirty="0"/>
              <a:t> </a:t>
            </a:r>
            <a:r>
              <a:rPr lang="en-US" sz="1323" b="1" i="1" dirty="0" err="1"/>
              <a:t>Gubernur</a:t>
            </a:r>
            <a:endParaRPr lang="en-US" sz="1323" b="1" i="1" dirty="0"/>
          </a:p>
        </p:txBody>
      </p:sp>
      <p:sp>
        <p:nvSpPr>
          <p:cNvPr id="77" name="Rectangle 76"/>
          <p:cNvSpPr/>
          <p:nvPr/>
        </p:nvSpPr>
        <p:spPr>
          <a:xfrm>
            <a:off x="4415631" y="4884438"/>
            <a:ext cx="1847921" cy="2519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3" b="1" i="1" dirty="0" err="1"/>
              <a:t>Prioritas</a:t>
            </a:r>
            <a:r>
              <a:rPr lang="en-US" sz="1323" b="1" i="1" dirty="0"/>
              <a:t> SKPD</a:t>
            </a:r>
          </a:p>
        </p:txBody>
      </p:sp>
      <p:sp>
        <p:nvSpPr>
          <p:cNvPr id="9252" name="Slide Number Placeholder 61"/>
          <p:cNvSpPr>
            <a:spLocks noGrp="1"/>
          </p:cNvSpPr>
          <p:nvPr>
            <p:ph type="sldNum" sz="quarter" idx="12"/>
          </p:nvPr>
        </p:nvSpPr>
        <p:spPr bwMode="auto">
          <a:xfrm>
            <a:off x="8123537" y="7073196"/>
            <a:ext cx="2351899" cy="4024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926B90-3A33-4B27-9ACC-648AFBFEE25D}" type="slidenum">
              <a:rPr lang="en-US" altLang="id-ID"/>
              <a:pPr/>
              <a:t>9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3441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787601</TotalTime>
  <Words>1727</Words>
  <Application>Microsoft Office PowerPoint</Application>
  <PresentationFormat>Custom</PresentationFormat>
  <Paragraphs>755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Adobe Caslon Pro Bold</vt:lpstr>
      <vt:lpstr>Adobe Devanagari</vt:lpstr>
      <vt:lpstr>Adobe Garamond Pro Bold</vt:lpstr>
      <vt:lpstr>Arial</vt:lpstr>
      <vt:lpstr>Arial Narrow</vt:lpstr>
      <vt:lpstr>Bahnschrift</vt:lpstr>
      <vt:lpstr>Berlin Sans FB Demi</vt:lpstr>
      <vt:lpstr>Calibri</vt:lpstr>
      <vt:lpstr>Corbel</vt:lpstr>
      <vt:lpstr>Mistral</vt:lpstr>
      <vt:lpstr>Palatino Linotype</vt:lpstr>
      <vt:lpstr>Tahoma</vt:lpstr>
      <vt:lpstr>Times New Roman</vt:lpstr>
      <vt:lpstr>Verdana</vt:lpstr>
      <vt:lpstr>Wingdings</vt:lpstr>
      <vt:lpstr>Basis</vt:lpstr>
      <vt:lpstr>Worksheet</vt:lpstr>
      <vt:lpstr>Chart</vt:lpstr>
      <vt:lpstr>PowerPoint Presentation</vt:lpstr>
      <vt:lpstr>KONDISI PERKEBUNAN SAAT INI DAN PREDIKSI KE DEPAN</vt:lpstr>
      <vt:lpstr>PowerPoint Presentation</vt:lpstr>
      <vt:lpstr>PENGUSAHAAN PERKEBUNAN DI JAWA TIMUR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Potensi Kakao Jawa Timur</vt:lpstr>
      <vt:lpstr>PowerPoint Presentation</vt:lpstr>
      <vt:lpstr>PowerPoint Presentation</vt:lpstr>
      <vt:lpstr>PowerPoint Presentation</vt:lpstr>
      <vt:lpstr>PowerPoint Presentation</vt:lpstr>
      <vt:lpstr>PROGRAM HULU-HILIR AGROMARITIM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kelompok pelaksanaprogram hulu-hilir kopi &amp;kakao tahun 2019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PRAYITNO</dc:creator>
  <cp:lastModifiedBy>BAGUS BUDI HERMANTO</cp:lastModifiedBy>
  <cp:revision>129</cp:revision>
  <dcterms:created xsi:type="dcterms:W3CDTF">2006-08-16T00:00:00Z</dcterms:created>
  <dcterms:modified xsi:type="dcterms:W3CDTF">2019-02-25T20:15:33Z</dcterms:modified>
</cp:coreProperties>
</file>